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37.jpg" ContentType="image/png"/>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56" r:id="rId2"/>
    <p:sldId id="257" r:id="rId3"/>
    <p:sldId id="258" r:id="rId4"/>
    <p:sldId id="259" r:id="rId5"/>
    <p:sldId id="260" r:id="rId6"/>
    <p:sldId id="261" r:id="rId7"/>
    <p:sldId id="262" r:id="rId8"/>
    <p:sldId id="294" r:id="rId9"/>
    <p:sldId id="263" r:id="rId10"/>
    <p:sldId id="264" r:id="rId11"/>
    <p:sldId id="265" r:id="rId12"/>
    <p:sldId id="266" r:id="rId13"/>
    <p:sldId id="267" r:id="rId14"/>
    <p:sldId id="268" r:id="rId15"/>
    <p:sldId id="269" r:id="rId16"/>
    <p:sldId id="270" r:id="rId17"/>
    <p:sldId id="271" r:id="rId18"/>
    <p:sldId id="272" r:id="rId19"/>
    <p:sldId id="273" r:id="rId20"/>
    <p:sldId id="296" r:id="rId21"/>
    <p:sldId id="300" r:id="rId22"/>
    <p:sldId id="299" r:id="rId23"/>
    <p:sldId id="298" r:id="rId24"/>
    <p:sldId id="274" r:id="rId25"/>
    <p:sldId id="293" r:id="rId26"/>
    <p:sldId id="275" r:id="rId27"/>
    <p:sldId id="301" r:id="rId28"/>
    <p:sldId id="303" r:id="rId29"/>
    <p:sldId id="304" r:id="rId30"/>
    <p:sldId id="295"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226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jpeg"/></Relationships>
</file>

<file path=ppt/slides/_rels/slide2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59.jpeg"/><Relationship Id="rId4" Type="http://schemas.openxmlformats.org/officeDocument/2006/relationships/image" Target="../media/image58.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64.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6.png"/><Relationship Id="rId4" Type="http://schemas.openxmlformats.org/officeDocument/2006/relationships/image" Target="../media/image65.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322576"/>
          </a:xfrm>
          <a:prstGeom prst="rect">
            <a:avLst/>
          </a:prstGeom>
        </p:spPr>
      </p:pic>
      <p:pic>
        <p:nvPicPr>
          <p:cNvPr id="4" name="Image 2" descr="preencoded.png"/>
          <p:cNvPicPr>
            <a:picLocks noChangeAspect="1"/>
          </p:cNvPicPr>
          <p:nvPr/>
        </p:nvPicPr>
        <p:blipFill>
          <a:blip r:embed="rId5"/>
          <a:stretch>
            <a:fillRect/>
          </a:stretch>
        </p:blipFill>
        <p:spPr>
          <a:xfrm>
            <a:off x="172844" y="5285231"/>
            <a:ext cx="13267944" cy="27432"/>
          </a:xfrm>
          <a:prstGeom prst="rect">
            <a:avLst/>
          </a:prstGeom>
        </p:spPr>
      </p:pic>
      <p:sp>
        <p:nvSpPr>
          <p:cNvPr id="6" name="Text 0"/>
          <p:cNvSpPr/>
          <p:nvPr/>
        </p:nvSpPr>
        <p:spPr>
          <a:xfrm>
            <a:off x="1170431" y="5559551"/>
            <a:ext cx="3959129" cy="2079033"/>
          </a:xfrm>
          <a:prstGeom prst="rect">
            <a:avLst/>
          </a:prstGeom>
          <a:noFill/>
          <a:ln/>
        </p:spPr>
        <p:txBody>
          <a:bodyPr wrap="none" lIns="0" tIns="0" rIns="0" bIns="0" rtlCol="0" anchor="ctr"/>
          <a:lstStyle/>
          <a:p>
            <a:pPr>
              <a:lnSpc>
                <a:spcPts val="2680"/>
              </a:lnSpc>
            </a:pPr>
            <a:r>
              <a:rPr lang="en-US" sz="1920" dirty="0">
                <a:solidFill>
                  <a:srgbClr val="585958"/>
                </a:solidFill>
                <a:latin typeface="思源黑体-Medium" pitchFamily="34" charset="0"/>
                <a:ea typeface="思源黑体-Medium" pitchFamily="34" charset="-122"/>
                <a:cs typeface="思源黑体-Medium" pitchFamily="34" charset="-120"/>
              </a:rPr>
              <a:t>KRUPAL MEHTA            (92400584065)</a:t>
            </a:r>
          </a:p>
          <a:p>
            <a:pPr>
              <a:lnSpc>
                <a:spcPts val="2680"/>
              </a:lnSpc>
            </a:pPr>
            <a:r>
              <a:rPr lang="en-US" sz="1920" dirty="0">
                <a:solidFill>
                  <a:srgbClr val="585958"/>
                </a:solidFill>
                <a:latin typeface="思源黑体-Medium" pitchFamily="34" charset="0"/>
                <a:ea typeface="思源黑体-Medium" pitchFamily="34" charset="-122"/>
                <a:cs typeface="思源黑体-Medium" pitchFamily="34" charset="-120"/>
              </a:rPr>
              <a:t>SHYAM HUMBAL          (92400584084)</a:t>
            </a:r>
          </a:p>
          <a:p>
            <a:pPr>
              <a:lnSpc>
                <a:spcPts val="2680"/>
              </a:lnSpc>
            </a:pPr>
            <a:r>
              <a:rPr lang="en-US" sz="1920" dirty="0">
                <a:solidFill>
                  <a:srgbClr val="585958"/>
                </a:solidFill>
                <a:latin typeface="思源黑体-Medium" pitchFamily="34" charset="0"/>
                <a:ea typeface="思源黑体-Medium" pitchFamily="34" charset="-122"/>
                <a:cs typeface="思源黑体-Medium" pitchFamily="34" charset="-120"/>
              </a:rPr>
              <a:t>DIVYESH GONDALIYA   (92400584068)</a:t>
            </a:r>
          </a:p>
          <a:p>
            <a:pPr>
              <a:lnSpc>
                <a:spcPts val="2680"/>
              </a:lnSpc>
            </a:pPr>
            <a:endParaRPr lang="en-US" sz="1920" dirty="0">
              <a:solidFill>
                <a:srgbClr val="585958"/>
              </a:solidFill>
              <a:latin typeface="思源黑体-Medium" pitchFamily="34" charset="0"/>
              <a:ea typeface="思源黑体-Medium" pitchFamily="34" charset="-122"/>
              <a:cs typeface="思源黑体-Medium" pitchFamily="34" charset="-120"/>
            </a:endParaRPr>
          </a:p>
          <a:p>
            <a:pPr>
              <a:lnSpc>
                <a:spcPts val="2680"/>
              </a:lnSpc>
            </a:pPr>
            <a:r>
              <a:rPr lang="en-US" sz="1920" dirty="0">
                <a:solidFill>
                  <a:srgbClr val="585958"/>
                </a:solidFill>
                <a:latin typeface="思源黑体-Medium" pitchFamily="34" charset="0"/>
                <a:ea typeface="思源黑体-Medium" pitchFamily="34" charset="-122"/>
                <a:cs typeface="思源黑体-Medium" pitchFamily="34" charset="-120"/>
              </a:rPr>
              <a:t>Guide: Dr. Jaypalsinh Gohil</a:t>
            </a:r>
          </a:p>
        </p:txBody>
      </p:sp>
      <p:sp>
        <p:nvSpPr>
          <p:cNvPr id="8" name="Text 2"/>
          <p:cNvSpPr/>
          <p:nvPr/>
        </p:nvSpPr>
        <p:spPr>
          <a:xfrm>
            <a:off x="685800" y="4251960"/>
            <a:ext cx="13267944" cy="841248"/>
          </a:xfrm>
          <a:prstGeom prst="rect">
            <a:avLst/>
          </a:prstGeom>
          <a:noFill/>
          <a:ln/>
        </p:spPr>
        <p:txBody>
          <a:bodyPr wrap="none" lIns="0" tIns="0" rIns="0" bIns="0" rtlCol="0" anchor="ctr"/>
          <a:lstStyle/>
          <a:p>
            <a:pPr>
              <a:lnSpc>
                <a:spcPts val="6620"/>
              </a:lnSpc>
            </a:pPr>
            <a:r>
              <a:rPr lang="en-US" sz="5290" dirty="0">
                <a:solidFill>
                  <a:srgbClr val="315934"/>
                </a:solidFill>
                <a:latin typeface="思源黑体-Medium" pitchFamily="34" charset="0"/>
                <a:ea typeface="思源黑体-Medium" pitchFamily="34" charset="-122"/>
                <a:cs typeface="思源黑体-Medium" pitchFamily="34" charset="-120"/>
              </a:rPr>
              <a:t>BizBook (Vocal for Local Concept)</a:t>
            </a:r>
            <a:endParaRPr lang="en-US" sz="5290" dirty="0"/>
          </a:p>
        </p:txBody>
      </p:sp>
      <p:pic>
        <p:nvPicPr>
          <p:cNvPr id="9" name="Picture 8">
            <a:extLst>
              <a:ext uri="{FF2B5EF4-FFF2-40B4-BE49-F238E27FC236}">
                <a16:creationId xmlns:a16="http://schemas.microsoft.com/office/drawing/2014/main" id="{6D5DCF73-3E2E-BA20-EAA3-37BE3C7D7C50}"/>
              </a:ext>
            </a:extLst>
          </p:cNvPr>
          <p:cNvPicPr>
            <a:picLocks noChangeAspect="1"/>
          </p:cNvPicPr>
          <p:nvPr/>
        </p:nvPicPr>
        <p:blipFill>
          <a:blip r:embed="rId6"/>
          <a:stretch>
            <a:fillRect/>
          </a:stretch>
        </p:blipFill>
        <p:spPr>
          <a:xfrm>
            <a:off x="10675486" y="2243269"/>
            <a:ext cx="4060288" cy="1347333"/>
          </a:xfrm>
          <a:prstGeom prst="rect">
            <a:avLst/>
          </a:prstGeom>
        </p:spPr>
      </p:pic>
      <p:pic>
        <p:nvPicPr>
          <p:cNvPr id="11" name="Picture 10">
            <a:extLst>
              <a:ext uri="{FF2B5EF4-FFF2-40B4-BE49-F238E27FC236}">
                <a16:creationId xmlns:a16="http://schemas.microsoft.com/office/drawing/2014/main" id="{F29134E2-4473-7966-B98F-ACC71E16416F}"/>
              </a:ext>
            </a:extLst>
          </p:cNvPr>
          <p:cNvPicPr>
            <a:picLocks noChangeAspect="1"/>
          </p:cNvPicPr>
          <p:nvPr/>
        </p:nvPicPr>
        <p:blipFill>
          <a:blip r:embed="rId7"/>
          <a:stretch>
            <a:fillRect/>
          </a:stretch>
        </p:blipFill>
        <p:spPr>
          <a:xfrm>
            <a:off x="27319" y="2320994"/>
            <a:ext cx="1325879" cy="132587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656064" y="0"/>
            <a:ext cx="4974336" cy="8238744"/>
          </a:xfrm>
          <a:prstGeom prst="rect">
            <a:avLst/>
          </a:prstGeom>
        </p:spPr>
      </p:pic>
      <p:sp>
        <p:nvSpPr>
          <p:cNvPr id="4" name="Text 0"/>
          <p:cNvSpPr/>
          <p:nvPr/>
        </p:nvSpPr>
        <p:spPr>
          <a:xfrm>
            <a:off x="685800" y="3227832"/>
            <a:ext cx="8293608" cy="612648"/>
          </a:xfrm>
          <a:prstGeom prst="rect">
            <a:avLst/>
          </a:prstGeom>
          <a:noFill/>
          <a:ln/>
        </p:spPr>
        <p:txBody>
          <a:bodyPr wrap="none" lIns="0" tIns="0" rIns="0" bIns="0" rtlCol="0" anchor="ctr"/>
          <a:lstStyle/>
          <a:p>
            <a:pPr marL="0" indent="0" algn="l">
              <a:lnSpc>
                <a:spcPts val="4800"/>
              </a:lnSpc>
              <a:buNone/>
            </a:pPr>
            <a:r>
              <a:rPr lang="en-US" sz="3840" dirty="0">
                <a:solidFill>
                  <a:srgbClr val="315934"/>
                </a:solidFill>
                <a:latin typeface="思源黑体-Medium" pitchFamily="34" charset="0"/>
                <a:ea typeface="思源黑体-Medium" pitchFamily="34" charset="-122"/>
                <a:cs typeface="思源黑体-Medium" pitchFamily="34" charset="-120"/>
              </a:rPr>
              <a:t>REVIEW OF LITERATURE</a:t>
            </a:r>
            <a:endParaRPr lang="en-US" sz="3840" dirty="0"/>
          </a:p>
        </p:txBody>
      </p:sp>
      <p:sp>
        <p:nvSpPr>
          <p:cNvPr id="5" name="Text 1"/>
          <p:cNvSpPr/>
          <p:nvPr/>
        </p:nvSpPr>
        <p:spPr>
          <a:xfrm>
            <a:off x="685800" y="4059936"/>
            <a:ext cx="8293608" cy="731520"/>
          </a:xfrm>
          <a:prstGeom prst="rect">
            <a:avLst/>
          </a:prstGeom>
          <a:noFill/>
          <a:ln/>
        </p:spPr>
        <p:txBody>
          <a:bodyPr wrap="squar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To better understand and position BizBook, a study was conducted on similar platforms that allow users to discover and book local services or products. The following systems were reviewed:</a:t>
            </a:r>
            <a:endParaRPr lang="en-US" sz="153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322576"/>
          </a:xfrm>
          <a:prstGeom prst="rect">
            <a:avLst/>
          </a:prstGeom>
        </p:spPr>
      </p:pic>
      <p:sp>
        <p:nvSpPr>
          <p:cNvPr id="4" name="Text 0"/>
          <p:cNvSpPr/>
          <p:nvPr/>
        </p:nvSpPr>
        <p:spPr>
          <a:xfrm>
            <a:off x="685800" y="4169664"/>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315934"/>
                </a:solidFill>
                <a:latin typeface="思源黑体-Medium" pitchFamily="34" charset="0"/>
                <a:ea typeface="思源黑体-Medium" pitchFamily="34" charset="-122"/>
                <a:cs typeface="思源黑体-Medium" pitchFamily="34" charset="-120"/>
              </a:rPr>
              <a:t>UrbanClap</a:t>
            </a:r>
            <a:endParaRPr lang="en-US" sz="3840" dirty="0"/>
          </a:p>
        </p:txBody>
      </p:sp>
      <p:sp>
        <p:nvSpPr>
          <p:cNvPr id="5" name="Text 1"/>
          <p:cNvSpPr/>
          <p:nvPr/>
        </p:nvSpPr>
        <p:spPr>
          <a:xfrm>
            <a:off x="685800" y="5001768"/>
            <a:ext cx="13267944" cy="246888"/>
          </a:xfrm>
          <a:prstGeom prst="rect">
            <a:avLst/>
          </a:prstGeom>
          <a:noFill/>
          <a:ln/>
        </p:spPr>
        <p:txBody>
          <a:bodyPr wrap="non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Functionality: Offers appointment-based services such as salon, repair, cleaning, and more.</a:t>
            </a:r>
            <a:endParaRPr lang="en-US" sz="1530" dirty="0"/>
          </a:p>
        </p:txBody>
      </p:sp>
      <p:sp>
        <p:nvSpPr>
          <p:cNvPr id="6" name="Text 2"/>
          <p:cNvSpPr/>
          <p:nvPr/>
        </p:nvSpPr>
        <p:spPr>
          <a:xfrm>
            <a:off x="685800" y="5458968"/>
            <a:ext cx="13267944" cy="246888"/>
          </a:xfrm>
          <a:prstGeom prst="rect">
            <a:avLst/>
          </a:prstGeom>
          <a:noFill/>
          <a:ln/>
        </p:spPr>
        <p:txBody>
          <a:bodyPr wrap="non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Technology: Uses a mobile-first approach with robust backend services.</a:t>
            </a:r>
            <a:endParaRPr lang="en-US" sz="1530" dirty="0"/>
          </a:p>
        </p:txBody>
      </p:sp>
      <p:sp>
        <p:nvSpPr>
          <p:cNvPr id="7" name="Text 3"/>
          <p:cNvSpPr/>
          <p:nvPr/>
        </p:nvSpPr>
        <p:spPr>
          <a:xfrm>
            <a:off x="685800" y="5925312"/>
            <a:ext cx="13267944" cy="246888"/>
          </a:xfrm>
          <a:prstGeom prst="rect">
            <a:avLst/>
          </a:prstGeom>
          <a:noFill/>
          <a:ln/>
        </p:spPr>
        <p:txBody>
          <a:bodyPr wrap="non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Learning: Emphasis on category-specific booking flows and service provider profiles.</a:t>
            </a:r>
            <a:endParaRPr lang="en-US" sz="153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322576"/>
          </a:xfrm>
          <a:prstGeom prst="rect">
            <a:avLst/>
          </a:prstGeom>
        </p:spPr>
      </p:pic>
      <p:sp>
        <p:nvSpPr>
          <p:cNvPr id="4" name="Text 0"/>
          <p:cNvSpPr/>
          <p:nvPr/>
        </p:nvSpPr>
        <p:spPr>
          <a:xfrm>
            <a:off x="685800" y="4398264"/>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315934"/>
                </a:solidFill>
                <a:latin typeface="思源黑体-Medium" pitchFamily="34" charset="0"/>
                <a:ea typeface="思源黑体-Medium" pitchFamily="34" charset="-122"/>
                <a:cs typeface="思源黑体-Medium" pitchFamily="34" charset="-120"/>
              </a:rPr>
              <a:t>Justdial</a:t>
            </a:r>
            <a:endParaRPr lang="en-US" sz="3840" dirty="0"/>
          </a:p>
        </p:txBody>
      </p:sp>
      <p:sp>
        <p:nvSpPr>
          <p:cNvPr id="5" name="Text 1"/>
          <p:cNvSpPr/>
          <p:nvPr/>
        </p:nvSpPr>
        <p:spPr>
          <a:xfrm>
            <a:off x="685800" y="5230368"/>
            <a:ext cx="13267944" cy="246888"/>
          </a:xfrm>
          <a:prstGeom prst="rect">
            <a:avLst/>
          </a:prstGeom>
          <a:noFill/>
          <a:ln/>
        </p:spPr>
        <p:txBody>
          <a:bodyPr wrap="non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Functionality: Directory-style listing of businesses with user reviews, contact info, and basic inquiry features.</a:t>
            </a:r>
            <a:endParaRPr lang="en-US" sz="1530" dirty="0"/>
          </a:p>
        </p:txBody>
      </p:sp>
      <p:sp>
        <p:nvSpPr>
          <p:cNvPr id="6" name="Text 2"/>
          <p:cNvSpPr/>
          <p:nvPr/>
        </p:nvSpPr>
        <p:spPr>
          <a:xfrm>
            <a:off x="685800" y="5696712"/>
            <a:ext cx="13267944" cy="246888"/>
          </a:xfrm>
          <a:prstGeom prst="rect">
            <a:avLst/>
          </a:prstGeom>
          <a:noFill/>
          <a:ln/>
        </p:spPr>
        <p:txBody>
          <a:bodyPr wrap="non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Learning: Strong search engine and categorization helped understand listing dynamics.</a:t>
            </a:r>
            <a:endParaRPr lang="en-US" sz="153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322576"/>
          </a:xfrm>
          <a:prstGeom prst="rect">
            <a:avLst/>
          </a:prstGeom>
        </p:spPr>
      </p:pic>
      <p:sp>
        <p:nvSpPr>
          <p:cNvPr id="4" name="Text 0"/>
          <p:cNvSpPr/>
          <p:nvPr/>
        </p:nvSpPr>
        <p:spPr>
          <a:xfrm>
            <a:off x="685800" y="4398264"/>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315934"/>
                </a:solidFill>
                <a:latin typeface="思源黑体-Medium" pitchFamily="34" charset="0"/>
                <a:ea typeface="思源黑体-Medium" pitchFamily="34" charset="-122"/>
                <a:cs typeface="思源黑体-Medium" pitchFamily="34" charset="-120"/>
              </a:rPr>
              <a:t>Zomato</a:t>
            </a:r>
            <a:endParaRPr lang="en-US" sz="3840" dirty="0"/>
          </a:p>
        </p:txBody>
      </p:sp>
      <p:sp>
        <p:nvSpPr>
          <p:cNvPr id="5" name="Text 1"/>
          <p:cNvSpPr/>
          <p:nvPr/>
        </p:nvSpPr>
        <p:spPr>
          <a:xfrm>
            <a:off x="685800" y="5230368"/>
            <a:ext cx="13267944" cy="246888"/>
          </a:xfrm>
          <a:prstGeom prst="rect">
            <a:avLst/>
          </a:prstGeom>
          <a:noFill/>
          <a:ln/>
        </p:spPr>
        <p:txBody>
          <a:bodyPr wrap="non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Functionality: Focused on restaurants with menu display, booking table or ordering food.</a:t>
            </a:r>
            <a:endParaRPr lang="en-US" sz="1530" dirty="0"/>
          </a:p>
        </p:txBody>
      </p:sp>
      <p:sp>
        <p:nvSpPr>
          <p:cNvPr id="6" name="Text 2"/>
          <p:cNvSpPr/>
          <p:nvPr/>
        </p:nvSpPr>
        <p:spPr>
          <a:xfrm>
            <a:off x="685800" y="5696712"/>
            <a:ext cx="13267944" cy="246888"/>
          </a:xfrm>
          <a:prstGeom prst="rect">
            <a:avLst/>
          </a:prstGeom>
          <a:noFill/>
          <a:ln/>
        </p:spPr>
        <p:txBody>
          <a:bodyPr wrap="non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Learning: Product-based and table booking logic were well implemented, influencing BizBook’s dual booking types.</a:t>
            </a:r>
            <a:endParaRPr lang="en-US" sz="153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04088" y="4133088"/>
            <a:ext cx="6510528" cy="877824"/>
          </a:xfrm>
          <a:prstGeom prst="rect">
            <a:avLst/>
          </a:prstGeom>
        </p:spPr>
      </p:pic>
      <p:pic>
        <p:nvPicPr>
          <p:cNvPr id="5" name="Image 3" descr="preencoded.png"/>
          <p:cNvPicPr>
            <a:picLocks noChangeAspect="1"/>
          </p:cNvPicPr>
          <p:nvPr/>
        </p:nvPicPr>
        <p:blipFill>
          <a:blip r:embed="rId5"/>
          <a:stretch>
            <a:fillRect/>
          </a:stretch>
        </p:blipFill>
        <p:spPr>
          <a:xfrm>
            <a:off x="704088" y="5230368"/>
            <a:ext cx="6510528" cy="877824"/>
          </a:xfrm>
          <a:prstGeom prst="rect">
            <a:avLst/>
          </a:prstGeom>
        </p:spPr>
      </p:pic>
      <p:pic>
        <p:nvPicPr>
          <p:cNvPr id="6" name="Image 4" descr="preencoded.png"/>
          <p:cNvPicPr>
            <a:picLocks noChangeAspect="1"/>
          </p:cNvPicPr>
          <p:nvPr/>
        </p:nvPicPr>
        <p:blipFill>
          <a:blip r:embed="rId5"/>
          <a:stretch>
            <a:fillRect/>
          </a:stretch>
        </p:blipFill>
        <p:spPr>
          <a:xfrm>
            <a:off x="7434072" y="4133088"/>
            <a:ext cx="6510528" cy="877824"/>
          </a:xfrm>
          <a:prstGeom prst="rect">
            <a:avLst/>
          </a:prstGeom>
        </p:spPr>
      </p:pic>
      <p:pic>
        <p:nvPicPr>
          <p:cNvPr id="7" name="Image 5" descr="preencoded.png"/>
          <p:cNvPicPr>
            <a:picLocks noChangeAspect="1"/>
          </p:cNvPicPr>
          <p:nvPr/>
        </p:nvPicPr>
        <p:blipFill>
          <a:blip r:embed="rId5"/>
          <a:stretch>
            <a:fillRect/>
          </a:stretch>
        </p:blipFill>
        <p:spPr>
          <a:xfrm>
            <a:off x="7434072" y="5230368"/>
            <a:ext cx="6510528" cy="877824"/>
          </a:xfrm>
          <a:prstGeom prst="rect">
            <a:avLst/>
          </a:prstGeom>
        </p:spPr>
      </p:pic>
      <p:pic>
        <p:nvPicPr>
          <p:cNvPr id="8" name="Image 6" descr="preencoded.png"/>
          <p:cNvPicPr>
            <a:picLocks noChangeAspect="1"/>
          </p:cNvPicPr>
          <p:nvPr/>
        </p:nvPicPr>
        <p:blipFill>
          <a:blip r:embed="rId6"/>
          <a:stretch>
            <a:fillRect/>
          </a:stretch>
        </p:blipFill>
        <p:spPr>
          <a:xfrm>
            <a:off x="1481328" y="4325112"/>
            <a:ext cx="5532120" cy="493776"/>
          </a:xfrm>
          <a:prstGeom prst="rect">
            <a:avLst/>
          </a:prstGeom>
        </p:spPr>
      </p:pic>
      <p:pic>
        <p:nvPicPr>
          <p:cNvPr id="9" name="Image 7" descr="preencoded.png"/>
          <p:cNvPicPr>
            <a:picLocks noChangeAspect="1"/>
          </p:cNvPicPr>
          <p:nvPr/>
        </p:nvPicPr>
        <p:blipFill>
          <a:blip r:embed="rId6"/>
          <a:stretch>
            <a:fillRect/>
          </a:stretch>
        </p:blipFill>
        <p:spPr>
          <a:xfrm>
            <a:off x="1481328" y="5431536"/>
            <a:ext cx="5532120" cy="493776"/>
          </a:xfrm>
          <a:prstGeom prst="rect">
            <a:avLst/>
          </a:prstGeom>
        </p:spPr>
      </p:pic>
      <p:pic>
        <p:nvPicPr>
          <p:cNvPr id="10" name="Image 8" descr="preencoded.png"/>
          <p:cNvPicPr>
            <a:picLocks noChangeAspect="1"/>
          </p:cNvPicPr>
          <p:nvPr/>
        </p:nvPicPr>
        <p:blipFill>
          <a:blip r:embed="rId6"/>
          <a:stretch>
            <a:fillRect/>
          </a:stretch>
        </p:blipFill>
        <p:spPr>
          <a:xfrm>
            <a:off x="8211312" y="4325112"/>
            <a:ext cx="5532120" cy="493776"/>
          </a:xfrm>
          <a:prstGeom prst="rect">
            <a:avLst/>
          </a:prstGeom>
        </p:spPr>
      </p:pic>
      <p:pic>
        <p:nvPicPr>
          <p:cNvPr id="11" name="Image 9" descr="preencoded.png"/>
          <p:cNvPicPr>
            <a:picLocks noChangeAspect="1"/>
          </p:cNvPicPr>
          <p:nvPr/>
        </p:nvPicPr>
        <p:blipFill>
          <a:blip r:embed="rId6"/>
          <a:stretch>
            <a:fillRect/>
          </a:stretch>
        </p:blipFill>
        <p:spPr>
          <a:xfrm>
            <a:off x="8211312" y="5431536"/>
            <a:ext cx="5532120" cy="493776"/>
          </a:xfrm>
          <a:prstGeom prst="rect">
            <a:avLst/>
          </a:prstGeom>
        </p:spPr>
      </p:pic>
      <p:pic>
        <p:nvPicPr>
          <p:cNvPr id="12" name="Image 10" descr="preencoded.png"/>
          <p:cNvPicPr>
            <a:picLocks noChangeAspect="1"/>
          </p:cNvPicPr>
          <p:nvPr/>
        </p:nvPicPr>
        <p:blipFill>
          <a:blip r:embed="rId7"/>
          <a:stretch>
            <a:fillRect/>
          </a:stretch>
        </p:blipFill>
        <p:spPr>
          <a:xfrm>
            <a:off x="877824" y="4306824"/>
            <a:ext cx="420624" cy="420624"/>
          </a:xfrm>
          <a:prstGeom prst="rect">
            <a:avLst/>
          </a:prstGeom>
        </p:spPr>
      </p:pic>
      <p:pic>
        <p:nvPicPr>
          <p:cNvPr id="13" name="Image 11" descr="preencoded.png"/>
          <p:cNvPicPr>
            <a:picLocks noChangeAspect="1"/>
          </p:cNvPicPr>
          <p:nvPr/>
        </p:nvPicPr>
        <p:blipFill>
          <a:blip r:embed="rId7"/>
          <a:stretch>
            <a:fillRect/>
          </a:stretch>
        </p:blipFill>
        <p:spPr>
          <a:xfrm>
            <a:off x="877824" y="5413248"/>
            <a:ext cx="420624" cy="420624"/>
          </a:xfrm>
          <a:prstGeom prst="rect">
            <a:avLst/>
          </a:prstGeom>
        </p:spPr>
      </p:pic>
      <p:pic>
        <p:nvPicPr>
          <p:cNvPr id="14" name="Image 12" descr="preencoded.png"/>
          <p:cNvPicPr>
            <a:picLocks noChangeAspect="1"/>
          </p:cNvPicPr>
          <p:nvPr/>
        </p:nvPicPr>
        <p:blipFill>
          <a:blip r:embed="rId7"/>
          <a:stretch>
            <a:fillRect/>
          </a:stretch>
        </p:blipFill>
        <p:spPr>
          <a:xfrm>
            <a:off x="7616952" y="4306824"/>
            <a:ext cx="420624" cy="420624"/>
          </a:xfrm>
          <a:prstGeom prst="rect">
            <a:avLst/>
          </a:prstGeom>
        </p:spPr>
      </p:pic>
      <p:pic>
        <p:nvPicPr>
          <p:cNvPr id="15" name="Image 13" descr="preencoded.png"/>
          <p:cNvPicPr>
            <a:picLocks noChangeAspect="1"/>
          </p:cNvPicPr>
          <p:nvPr/>
        </p:nvPicPr>
        <p:blipFill>
          <a:blip r:embed="rId7"/>
          <a:stretch>
            <a:fillRect/>
          </a:stretch>
        </p:blipFill>
        <p:spPr>
          <a:xfrm>
            <a:off x="7616952" y="5413248"/>
            <a:ext cx="420624" cy="420624"/>
          </a:xfrm>
          <a:prstGeom prst="rect">
            <a:avLst/>
          </a:prstGeom>
        </p:spPr>
      </p:pic>
      <p:sp>
        <p:nvSpPr>
          <p:cNvPr id="16" name="Text 0"/>
          <p:cNvSpPr/>
          <p:nvPr/>
        </p:nvSpPr>
        <p:spPr>
          <a:xfrm>
            <a:off x="685800" y="1892808"/>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315934"/>
                </a:solidFill>
                <a:latin typeface="思源黑体-Medium" pitchFamily="34" charset="0"/>
                <a:ea typeface="思源黑体-Medium" pitchFamily="34" charset="-122"/>
                <a:cs typeface="思源黑体-Medium" pitchFamily="34" charset="-120"/>
              </a:rPr>
              <a:t>Booksy</a:t>
            </a:r>
            <a:endParaRPr lang="en-US" sz="3840" dirty="0"/>
          </a:p>
        </p:txBody>
      </p:sp>
      <p:sp>
        <p:nvSpPr>
          <p:cNvPr id="17" name="Text 1"/>
          <p:cNvSpPr/>
          <p:nvPr/>
        </p:nvSpPr>
        <p:spPr>
          <a:xfrm>
            <a:off x="685800" y="2724912"/>
            <a:ext cx="13267944" cy="246888"/>
          </a:xfrm>
          <a:prstGeom prst="rect">
            <a:avLst/>
          </a:prstGeom>
          <a:noFill/>
          <a:ln/>
        </p:spPr>
        <p:txBody>
          <a:bodyPr wrap="non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Functionality: Salon and wellness booking app with time slots and user profiles.</a:t>
            </a:r>
            <a:endParaRPr lang="en-US" sz="1530" dirty="0"/>
          </a:p>
        </p:txBody>
      </p:sp>
      <p:sp>
        <p:nvSpPr>
          <p:cNvPr id="18" name="Text 2"/>
          <p:cNvSpPr/>
          <p:nvPr/>
        </p:nvSpPr>
        <p:spPr>
          <a:xfrm>
            <a:off x="685800" y="3191256"/>
            <a:ext cx="13267944" cy="246888"/>
          </a:xfrm>
          <a:prstGeom prst="rect">
            <a:avLst/>
          </a:prstGeom>
          <a:noFill/>
          <a:ln/>
        </p:spPr>
        <p:txBody>
          <a:bodyPr wrap="non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Learning: Gave insights into appointment scheduling UX and availability logic.</a:t>
            </a:r>
            <a:endParaRPr lang="en-US" sz="1530" dirty="0"/>
          </a:p>
        </p:txBody>
      </p:sp>
      <p:sp>
        <p:nvSpPr>
          <p:cNvPr id="19" name="Text 3"/>
          <p:cNvSpPr/>
          <p:nvPr/>
        </p:nvSpPr>
        <p:spPr>
          <a:xfrm>
            <a:off x="685800" y="3648456"/>
            <a:ext cx="13267944" cy="246888"/>
          </a:xfrm>
          <a:prstGeom prst="rect">
            <a:avLst/>
          </a:prstGeom>
          <a:noFill/>
          <a:ln/>
        </p:spPr>
        <p:txBody>
          <a:bodyPr wrap="non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Major Findings</a:t>
            </a:r>
            <a:endParaRPr lang="en-US" sz="1530" dirty="0"/>
          </a:p>
        </p:txBody>
      </p:sp>
      <p:sp>
        <p:nvSpPr>
          <p:cNvPr id="20" name="Text 4"/>
          <p:cNvSpPr/>
          <p:nvPr/>
        </p:nvSpPr>
        <p:spPr>
          <a:xfrm>
            <a:off x="1024128" y="4343400"/>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0A0A0A"/>
                </a:solidFill>
                <a:latin typeface="思源黑体-Medium" pitchFamily="34" charset="0"/>
                <a:ea typeface="思源黑体-Medium" pitchFamily="34" charset="-122"/>
                <a:cs typeface="思源黑体-Medium" pitchFamily="34" charset="-120"/>
              </a:rPr>
              <a:t>1</a:t>
            </a:r>
            <a:endParaRPr lang="en-US" sz="1920" dirty="0"/>
          </a:p>
        </p:txBody>
      </p:sp>
      <p:sp>
        <p:nvSpPr>
          <p:cNvPr id="21" name="Text 5"/>
          <p:cNvSpPr/>
          <p:nvPr/>
        </p:nvSpPr>
        <p:spPr>
          <a:xfrm>
            <a:off x="1481328" y="4325112"/>
            <a:ext cx="5532120" cy="493776"/>
          </a:xfrm>
          <a:prstGeom prst="rect">
            <a:avLst/>
          </a:prstGeom>
          <a:noFill/>
          <a:ln/>
        </p:spPr>
        <p:txBody>
          <a:bodyPr wrap="squar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A successful system integrates category-wise logic for booking: appointment, table, or product order.</a:t>
            </a:r>
            <a:endParaRPr lang="en-US" sz="1530" dirty="0"/>
          </a:p>
        </p:txBody>
      </p:sp>
      <p:sp>
        <p:nvSpPr>
          <p:cNvPr id="22" name="Text 6"/>
          <p:cNvSpPr/>
          <p:nvPr/>
        </p:nvSpPr>
        <p:spPr>
          <a:xfrm>
            <a:off x="1024128" y="5440680"/>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0A0A0A"/>
                </a:solidFill>
                <a:latin typeface="思源黑体-Medium" pitchFamily="34" charset="0"/>
                <a:ea typeface="思源黑体-Medium" pitchFamily="34" charset="-122"/>
                <a:cs typeface="思源黑体-Medium" pitchFamily="34" charset="-120"/>
              </a:rPr>
              <a:t>3</a:t>
            </a:r>
            <a:endParaRPr lang="en-US" sz="1920" dirty="0"/>
          </a:p>
        </p:txBody>
      </p:sp>
      <p:sp>
        <p:nvSpPr>
          <p:cNvPr id="23" name="Text 7"/>
          <p:cNvSpPr/>
          <p:nvPr/>
        </p:nvSpPr>
        <p:spPr>
          <a:xfrm>
            <a:off x="1481328" y="5431536"/>
            <a:ext cx="5532120" cy="493776"/>
          </a:xfrm>
          <a:prstGeom prst="rect">
            <a:avLst/>
          </a:prstGeom>
          <a:noFill/>
          <a:ln/>
        </p:spPr>
        <p:txBody>
          <a:bodyPr wrap="squar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Role-based access improves security and functionality separation.</a:t>
            </a:r>
            <a:endParaRPr lang="en-US" sz="1530" dirty="0"/>
          </a:p>
        </p:txBody>
      </p:sp>
      <p:sp>
        <p:nvSpPr>
          <p:cNvPr id="24" name="Text 8"/>
          <p:cNvSpPr/>
          <p:nvPr/>
        </p:nvSpPr>
        <p:spPr>
          <a:xfrm>
            <a:off x="7754112" y="4343400"/>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0A0A0A"/>
                </a:solidFill>
                <a:latin typeface="思源黑体-Medium" pitchFamily="34" charset="0"/>
                <a:ea typeface="思源黑体-Medium" pitchFamily="34" charset="-122"/>
                <a:cs typeface="思源黑体-Medium" pitchFamily="34" charset="-120"/>
              </a:rPr>
              <a:t>2</a:t>
            </a:r>
            <a:endParaRPr lang="en-US" sz="1920" dirty="0"/>
          </a:p>
        </p:txBody>
      </p:sp>
      <p:sp>
        <p:nvSpPr>
          <p:cNvPr id="25" name="Text 9"/>
          <p:cNvSpPr/>
          <p:nvPr/>
        </p:nvSpPr>
        <p:spPr>
          <a:xfrm>
            <a:off x="8211312" y="4325112"/>
            <a:ext cx="5532120" cy="493776"/>
          </a:xfrm>
          <a:prstGeom prst="rect">
            <a:avLst/>
          </a:prstGeom>
          <a:noFill/>
          <a:ln/>
        </p:spPr>
        <p:txBody>
          <a:bodyPr wrap="squar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Admin control over business listings and services is essential for data integrity.</a:t>
            </a:r>
            <a:endParaRPr lang="en-US" sz="1530" dirty="0"/>
          </a:p>
        </p:txBody>
      </p:sp>
      <p:sp>
        <p:nvSpPr>
          <p:cNvPr id="26" name="Text 10"/>
          <p:cNvSpPr/>
          <p:nvPr/>
        </p:nvSpPr>
        <p:spPr>
          <a:xfrm>
            <a:off x="7754112" y="5440680"/>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0A0A0A"/>
                </a:solidFill>
                <a:latin typeface="思源黑体-Medium" pitchFamily="34" charset="0"/>
                <a:ea typeface="思源黑体-Medium" pitchFamily="34" charset="-122"/>
                <a:cs typeface="思源黑体-Medium" pitchFamily="34" charset="-120"/>
              </a:rPr>
              <a:t>4</a:t>
            </a:r>
            <a:endParaRPr lang="en-US" sz="1920" dirty="0"/>
          </a:p>
        </p:txBody>
      </p:sp>
      <p:sp>
        <p:nvSpPr>
          <p:cNvPr id="27" name="Text 11"/>
          <p:cNvSpPr/>
          <p:nvPr/>
        </p:nvSpPr>
        <p:spPr>
          <a:xfrm>
            <a:off x="8211312" y="5431536"/>
            <a:ext cx="5532120" cy="493776"/>
          </a:xfrm>
          <a:prstGeom prst="rect">
            <a:avLst/>
          </a:prstGeom>
          <a:noFill/>
          <a:ln/>
        </p:spPr>
        <p:txBody>
          <a:bodyPr wrap="squar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Real-time appointment availability, feedback, and booking confirmation mechanisms are essential features.</a:t>
            </a:r>
            <a:endParaRPr lang="en-US" sz="153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5800" y="5806440"/>
            <a:ext cx="13267944" cy="27432"/>
          </a:xfrm>
          <a:prstGeom prst="rect">
            <a:avLst/>
          </a:prstGeom>
        </p:spPr>
      </p:pic>
      <p:sp>
        <p:nvSpPr>
          <p:cNvPr id="5" name="Text 0"/>
          <p:cNvSpPr/>
          <p:nvPr/>
        </p:nvSpPr>
        <p:spPr>
          <a:xfrm>
            <a:off x="685800" y="1773936"/>
            <a:ext cx="13267944" cy="1828800"/>
          </a:xfrm>
          <a:prstGeom prst="rect">
            <a:avLst/>
          </a:prstGeom>
          <a:noFill/>
          <a:ln/>
        </p:spPr>
        <p:txBody>
          <a:bodyPr wrap="none" lIns="0" tIns="0" rIns="0" bIns="0" rtlCol="0" anchor="ctr"/>
          <a:lstStyle/>
          <a:p>
            <a:pPr marL="0" indent="0" algn="l">
              <a:lnSpc>
                <a:spcPts val="14400"/>
              </a:lnSpc>
              <a:buNone/>
            </a:pPr>
            <a:r>
              <a:rPr lang="en-US" sz="11520" dirty="0">
                <a:solidFill>
                  <a:srgbClr val="315934"/>
                </a:solidFill>
                <a:latin typeface="思源黑体-Medium" pitchFamily="34" charset="0"/>
                <a:ea typeface="思源黑体-Medium" pitchFamily="34" charset="-122"/>
                <a:cs typeface="思源黑体-Medium" pitchFamily="34" charset="-120"/>
              </a:rPr>
              <a:t>04</a:t>
            </a:r>
            <a:endParaRPr lang="en-US" sz="11520" dirty="0"/>
          </a:p>
        </p:txBody>
      </p:sp>
      <p:sp>
        <p:nvSpPr>
          <p:cNvPr id="6" name="Text 1"/>
          <p:cNvSpPr/>
          <p:nvPr/>
        </p:nvSpPr>
        <p:spPr>
          <a:xfrm>
            <a:off x="685800" y="3822192"/>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7" name="Text 2"/>
          <p:cNvSpPr/>
          <p:nvPr/>
        </p:nvSpPr>
        <p:spPr>
          <a:xfrm>
            <a:off x="685800" y="4288536"/>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8" name="Text 3"/>
          <p:cNvSpPr/>
          <p:nvPr/>
        </p:nvSpPr>
        <p:spPr>
          <a:xfrm>
            <a:off x="685800" y="4745736"/>
            <a:ext cx="13267944" cy="841248"/>
          </a:xfrm>
          <a:prstGeom prst="rect">
            <a:avLst/>
          </a:prstGeom>
          <a:noFill/>
          <a:ln/>
        </p:spPr>
        <p:txBody>
          <a:bodyPr wrap="none" lIns="0" tIns="0" rIns="0" bIns="0" rtlCol="0" anchor="ctr"/>
          <a:lstStyle/>
          <a:p>
            <a:pPr marL="0" indent="0" algn="r">
              <a:lnSpc>
                <a:spcPts val="6620"/>
              </a:lnSpc>
              <a:buNone/>
            </a:pPr>
            <a:r>
              <a:rPr lang="en-US" sz="5290" dirty="0">
                <a:solidFill>
                  <a:srgbClr val="315934"/>
                </a:solidFill>
                <a:latin typeface="思源黑体-Medium" pitchFamily="34" charset="0"/>
                <a:ea typeface="思源黑体-Medium" pitchFamily="34" charset="-122"/>
                <a:cs typeface="思源黑体-Medium" pitchFamily="34" charset="-120"/>
              </a:rPr>
              <a:t>TECHNICAL DESCRIPTION</a:t>
            </a:r>
            <a:endParaRPr lang="en-US" sz="5290" dirty="0"/>
          </a:p>
        </p:txBody>
      </p:sp>
      <p:sp>
        <p:nvSpPr>
          <p:cNvPr id="9" name="Text 4"/>
          <p:cNvSpPr/>
          <p:nvPr/>
        </p:nvSpPr>
        <p:spPr>
          <a:xfrm>
            <a:off x="685800" y="6053328"/>
            <a:ext cx="13267944" cy="201168"/>
          </a:xfrm>
          <a:prstGeom prst="rect">
            <a:avLst/>
          </a:prstGeom>
          <a:noFill/>
          <a:ln/>
        </p:spPr>
        <p:txBody>
          <a:bodyPr wrap="none" lIns="0" tIns="0" rIns="0" bIns="0" rtlCol="0" anchor="ctr"/>
          <a:lstStyle/>
          <a:p>
            <a:pPr marL="0" indent="0" algn="l">
              <a:lnSpc>
                <a:spcPts val="1530"/>
              </a:lnSpc>
              <a:buNone/>
            </a:pPr>
            <a:r>
              <a:rPr lang="en-US" sz="1220" dirty="0">
                <a:solidFill>
                  <a:srgbClr val="585958"/>
                </a:solidFill>
                <a:latin typeface="思源黑体-Medium" pitchFamily="34" charset="0"/>
                <a:ea typeface="思源黑体-Medium" pitchFamily="34" charset="-122"/>
                <a:cs typeface="思源黑体-Medium" pitchFamily="34" charset="-120"/>
              </a:rPr>
              <a:t> </a:t>
            </a:r>
            <a:endParaRPr lang="en-US" sz="122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graphicFrame>
        <p:nvGraphicFramePr>
          <p:cNvPr id="16" name="Table 0"/>
          <p:cNvGraphicFramePr>
            <a:graphicFrameLocks noGrp="1"/>
          </p:cNvGraphicFramePr>
          <p:nvPr>
            <p:extLst>
              <p:ext uri="{D42A27DB-BD31-4B8C-83A1-F6EECF244321}">
                <p14:modId xmlns:p14="http://schemas.microsoft.com/office/powerpoint/2010/main" val="1579011935"/>
              </p:ext>
            </p:extLst>
          </p:nvPr>
        </p:nvGraphicFramePr>
        <p:xfrm>
          <a:off x="685800" y="2962656"/>
          <a:ext cx="13258800" cy="3725418"/>
        </p:xfrm>
        <a:graphic>
          <a:graphicData uri="http://schemas.openxmlformats.org/drawingml/2006/table">
            <a:tbl>
              <a:tblPr/>
              <a:tblGrid>
                <a:gridCol w="6629400">
                  <a:extLst>
                    <a:ext uri="{9D8B030D-6E8A-4147-A177-3AD203B41FA5}">
                      <a16:colId xmlns:a16="http://schemas.microsoft.com/office/drawing/2014/main" val="20000"/>
                    </a:ext>
                  </a:extLst>
                </a:gridCol>
                <a:gridCol w="6629400">
                  <a:extLst>
                    <a:ext uri="{9D8B030D-6E8A-4147-A177-3AD203B41FA5}">
                      <a16:colId xmlns:a16="http://schemas.microsoft.com/office/drawing/2014/main" val="20001"/>
                    </a:ext>
                  </a:extLst>
                </a:gridCol>
              </a:tblGrid>
              <a:tr h="530352">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Component</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Specification</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extLst>
                  <a:ext uri="{0D108BD9-81ED-4DB2-BD59-A6C34878D82A}">
                    <a16:rowId xmlns:a16="http://schemas.microsoft.com/office/drawing/2014/main" val="10000"/>
                  </a:ext>
                </a:extLst>
              </a:tr>
              <a:tr h="530352">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Processor</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Intel Core i5 or above</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extLst>
                  <a:ext uri="{0D108BD9-81ED-4DB2-BD59-A6C34878D82A}">
                    <a16:rowId xmlns:a16="http://schemas.microsoft.com/office/drawing/2014/main" val="10001"/>
                  </a:ext>
                </a:extLst>
              </a:tr>
              <a:tr h="530352">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RAM</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Minimum 8 GB</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extLst>
                  <a:ext uri="{0D108BD9-81ED-4DB2-BD59-A6C34878D82A}">
                    <a16:rowId xmlns:a16="http://schemas.microsoft.com/office/drawing/2014/main" val="10002"/>
                  </a:ext>
                </a:extLst>
              </a:tr>
              <a:tr h="530352">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Hard Disk</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Minimum 256 GB SSD or 500 GB HDD</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extLst>
                  <a:ext uri="{0D108BD9-81ED-4DB2-BD59-A6C34878D82A}">
                    <a16:rowId xmlns:a16="http://schemas.microsoft.com/office/drawing/2014/main" val="10003"/>
                  </a:ext>
                </a:extLst>
              </a:tr>
              <a:tr h="530352">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Display</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14” or higher, 1366x768 resolution or more</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extLst>
                  <a:ext uri="{0D108BD9-81ED-4DB2-BD59-A6C34878D82A}">
                    <a16:rowId xmlns:a16="http://schemas.microsoft.com/office/drawing/2014/main" val="10004"/>
                  </a:ext>
                </a:extLst>
              </a:tr>
              <a:tr h="530352">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Network</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Internet connection (for API/database)</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4" name="Text 0"/>
          <p:cNvSpPr/>
          <p:nvPr/>
        </p:nvSpPr>
        <p:spPr>
          <a:xfrm>
            <a:off x="685800" y="2130552"/>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315934"/>
                </a:solidFill>
                <a:latin typeface="思源黑体-Medium" pitchFamily="34" charset="0"/>
                <a:ea typeface="思源黑体-Medium" pitchFamily="34" charset="-122"/>
                <a:cs typeface="思源黑体-Medium" pitchFamily="34" charset="-120"/>
              </a:rPr>
              <a:t>Hardware Requirements</a:t>
            </a:r>
            <a:endParaRPr lang="en-US" sz="384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graphicFrame>
        <p:nvGraphicFramePr>
          <p:cNvPr id="17" name="Table 0"/>
          <p:cNvGraphicFramePr>
            <a:graphicFrameLocks noGrp="1"/>
          </p:cNvGraphicFramePr>
          <p:nvPr>
            <p:extLst>
              <p:ext uri="{D42A27DB-BD31-4B8C-83A1-F6EECF244321}">
                <p14:modId xmlns:p14="http://schemas.microsoft.com/office/powerpoint/2010/main" val="1579011935"/>
              </p:ext>
            </p:extLst>
          </p:nvPr>
        </p:nvGraphicFramePr>
        <p:xfrm>
          <a:off x="685800" y="2176272"/>
          <a:ext cx="13258800" cy="5588127"/>
        </p:xfrm>
        <a:graphic>
          <a:graphicData uri="http://schemas.openxmlformats.org/drawingml/2006/table">
            <a:tbl>
              <a:tblPr/>
              <a:tblGrid>
                <a:gridCol w="6629400">
                  <a:extLst>
                    <a:ext uri="{9D8B030D-6E8A-4147-A177-3AD203B41FA5}">
                      <a16:colId xmlns:a16="http://schemas.microsoft.com/office/drawing/2014/main" val="20000"/>
                    </a:ext>
                  </a:extLst>
                </a:gridCol>
                <a:gridCol w="6629400">
                  <a:extLst>
                    <a:ext uri="{9D8B030D-6E8A-4147-A177-3AD203B41FA5}">
                      <a16:colId xmlns:a16="http://schemas.microsoft.com/office/drawing/2014/main" val="20001"/>
                    </a:ext>
                  </a:extLst>
                </a:gridCol>
              </a:tblGrid>
              <a:tr h="530352">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Frontend</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React.js, Axios, Tailwind CSS</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extLst>
                  <a:ext uri="{0D108BD9-81ED-4DB2-BD59-A6C34878D82A}">
                    <a16:rowId xmlns:a16="http://schemas.microsoft.com/office/drawing/2014/main" val="10000"/>
                  </a:ext>
                </a:extLst>
              </a:tr>
              <a:tr h="530352">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Backend</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Node.js, Express.js</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extLst>
                  <a:ext uri="{0D108BD9-81ED-4DB2-BD59-A6C34878D82A}">
                    <a16:rowId xmlns:a16="http://schemas.microsoft.com/office/drawing/2014/main" val="10001"/>
                  </a:ext>
                </a:extLst>
              </a:tr>
              <a:tr h="530352">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Database</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MongoDB</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extLst>
                  <a:ext uri="{0D108BD9-81ED-4DB2-BD59-A6C34878D82A}">
                    <a16:rowId xmlns:a16="http://schemas.microsoft.com/office/drawing/2014/main" val="10002"/>
                  </a:ext>
                </a:extLst>
              </a:tr>
              <a:tr h="530352">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Admin Panel</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EJS Templates with Express.js</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extLst>
                  <a:ext uri="{0D108BD9-81ED-4DB2-BD59-A6C34878D82A}">
                    <a16:rowId xmlns:a16="http://schemas.microsoft.com/office/drawing/2014/main" val="10003"/>
                  </a:ext>
                </a:extLst>
              </a:tr>
              <a:tr h="530352">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Authentication</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JWT</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extLst>
                  <a:ext uri="{0D108BD9-81ED-4DB2-BD59-A6C34878D82A}">
                    <a16:rowId xmlns:a16="http://schemas.microsoft.com/office/drawing/2014/main" val="10004"/>
                  </a:ext>
                </a:extLst>
              </a:tr>
              <a:tr h="530352">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Operating System</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Windows 10 / 11 or Linux (Ubuntu)</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extLst>
                  <a:ext uri="{0D108BD9-81ED-4DB2-BD59-A6C34878D82A}">
                    <a16:rowId xmlns:a16="http://schemas.microsoft.com/office/drawing/2014/main" val="10005"/>
                  </a:ext>
                </a:extLst>
              </a:tr>
              <a:tr h="530352">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Version Control</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Git &amp; GitHub</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extLst>
                  <a:ext uri="{0D108BD9-81ED-4DB2-BD59-A6C34878D82A}">
                    <a16:rowId xmlns:a16="http://schemas.microsoft.com/office/drawing/2014/main" val="10006"/>
                  </a:ext>
                </a:extLst>
              </a:tr>
              <a:tr h="530352">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Development Tools</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VS Code, Postman, MongoDB Compass</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extLst>
                  <a:ext uri="{0D108BD9-81ED-4DB2-BD59-A6C34878D82A}">
                    <a16:rowId xmlns:a16="http://schemas.microsoft.com/office/drawing/2014/main" val="10007"/>
                  </a:ext>
                </a:extLst>
              </a:tr>
              <a:tr h="530352">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Hosting</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Render / Vercel / Netlify (Frontend), Render</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4" name="Text 0"/>
          <p:cNvSpPr/>
          <p:nvPr/>
        </p:nvSpPr>
        <p:spPr>
          <a:xfrm>
            <a:off x="685800" y="1344168"/>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315934"/>
                </a:solidFill>
                <a:latin typeface="思源黑体-Medium" pitchFamily="34" charset="0"/>
                <a:ea typeface="思源黑体-Medium" pitchFamily="34" charset="-122"/>
                <a:cs typeface="思源黑体-Medium" pitchFamily="34" charset="-120"/>
              </a:rPr>
              <a:t>Software Requirements</a:t>
            </a:r>
            <a:endParaRPr lang="en-US" sz="384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5800" y="5806440"/>
            <a:ext cx="13267944" cy="27432"/>
          </a:xfrm>
          <a:prstGeom prst="rect">
            <a:avLst/>
          </a:prstGeom>
        </p:spPr>
      </p:pic>
      <p:sp>
        <p:nvSpPr>
          <p:cNvPr id="5" name="Text 0"/>
          <p:cNvSpPr/>
          <p:nvPr/>
        </p:nvSpPr>
        <p:spPr>
          <a:xfrm>
            <a:off x="685800" y="1773936"/>
            <a:ext cx="13267944" cy="1828800"/>
          </a:xfrm>
          <a:prstGeom prst="rect">
            <a:avLst/>
          </a:prstGeom>
          <a:noFill/>
          <a:ln/>
        </p:spPr>
        <p:txBody>
          <a:bodyPr wrap="none" lIns="0" tIns="0" rIns="0" bIns="0" rtlCol="0" anchor="ctr"/>
          <a:lstStyle/>
          <a:p>
            <a:pPr marL="0" indent="0" algn="l">
              <a:lnSpc>
                <a:spcPts val="14400"/>
              </a:lnSpc>
              <a:buNone/>
            </a:pPr>
            <a:r>
              <a:rPr lang="en-US" sz="11520" dirty="0">
                <a:solidFill>
                  <a:srgbClr val="315934"/>
                </a:solidFill>
                <a:latin typeface="思源黑体-Medium" pitchFamily="34" charset="0"/>
                <a:ea typeface="思源黑体-Medium" pitchFamily="34" charset="-122"/>
                <a:cs typeface="思源黑体-Medium" pitchFamily="34" charset="-120"/>
              </a:rPr>
              <a:t>05</a:t>
            </a:r>
            <a:endParaRPr lang="en-US" sz="11520" dirty="0"/>
          </a:p>
        </p:txBody>
      </p:sp>
      <p:sp>
        <p:nvSpPr>
          <p:cNvPr id="6" name="Text 1"/>
          <p:cNvSpPr/>
          <p:nvPr/>
        </p:nvSpPr>
        <p:spPr>
          <a:xfrm>
            <a:off x="685800" y="3822192"/>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7" name="Text 2"/>
          <p:cNvSpPr/>
          <p:nvPr/>
        </p:nvSpPr>
        <p:spPr>
          <a:xfrm>
            <a:off x="685800" y="4288536"/>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8" name="Text 3"/>
          <p:cNvSpPr/>
          <p:nvPr/>
        </p:nvSpPr>
        <p:spPr>
          <a:xfrm>
            <a:off x="685800" y="4745736"/>
            <a:ext cx="13267944" cy="841248"/>
          </a:xfrm>
          <a:prstGeom prst="rect">
            <a:avLst/>
          </a:prstGeom>
          <a:noFill/>
          <a:ln/>
        </p:spPr>
        <p:txBody>
          <a:bodyPr wrap="none" lIns="0" tIns="0" rIns="0" bIns="0" rtlCol="0" anchor="ctr"/>
          <a:lstStyle/>
          <a:p>
            <a:pPr marL="0" indent="0" algn="r">
              <a:lnSpc>
                <a:spcPts val="6620"/>
              </a:lnSpc>
              <a:buNone/>
            </a:pPr>
            <a:r>
              <a:rPr lang="en-US" sz="5290" dirty="0">
                <a:solidFill>
                  <a:srgbClr val="315934"/>
                </a:solidFill>
                <a:latin typeface="思源黑体-Medium" pitchFamily="34" charset="0"/>
                <a:ea typeface="思源黑体-Medium" pitchFamily="34" charset="-122"/>
                <a:cs typeface="思源黑体-Medium" pitchFamily="34" charset="-120"/>
              </a:rPr>
              <a:t>SYSTEM DESIGN AND DEVELOPMENT</a:t>
            </a:r>
            <a:endParaRPr lang="en-US" sz="5290" dirty="0"/>
          </a:p>
        </p:txBody>
      </p:sp>
      <p:sp>
        <p:nvSpPr>
          <p:cNvPr id="9" name="Text 4"/>
          <p:cNvSpPr/>
          <p:nvPr/>
        </p:nvSpPr>
        <p:spPr>
          <a:xfrm>
            <a:off x="685800" y="6053328"/>
            <a:ext cx="13267944" cy="201168"/>
          </a:xfrm>
          <a:prstGeom prst="rect">
            <a:avLst/>
          </a:prstGeom>
          <a:noFill/>
          <a:ln/>
        </p:spPr>
        <p:txBody>
          <a:bodyPr wrap="none" lIns="0" tIns="0" rIns="0" bIns="0" rtlCol="0" anchor="ctr"/>
          <a:lstStyle/>
          <a:p>
            <a:pPr marL="0" indent="0" algn="l">
              <a:lnSpc>
                <a:spcPts val="1530"/>
              </a:lnSpc>
              <a:buNone/>
            </a:pPr>
            <a:r>
              <a:rPr lang="en-US" sz="1220" dirty="0">
                <a:solidFill>
                  <a:srgbClr val="585958"/>
                </a:solidFill>
                <a:latin typeface="思源黑体-Medium" pitchFamily="34" charset="0"/>
                <a:ea typeface="思源黑体-Medium" pitchFamily="34" charset="-122"/>
                <a:cs typeface="思源黑体-Medium" pitchFamily="34" charset="-120"/>
              </a:rPr>
              <a:t> </a:t>
            </a:r>
            <a:endParaRPr lang="en-US" sz="122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sp>
        <p:nvSpPr>
          <p:cNvPr id="11" name="Text 0"/>
          <p:cNvSpPr/>
          <p:nvPr/>
        </p:nvSpPr>
        <p:spPr>
          <a:xfrm>
            <a:off x="681228" y="388063"/>
            <a:ext cx="13267944" cy="557784"/>
          </a:xfrm>
          <a:prstGeom prst="rect">
            <a:avLst/>
          </a:prstGeom>
          <a:noFill/>
          <a:ln/>
        </p:spPr>
        <p:txBody>
          <a:bodyPr wrap="none" lIns="0" tIns="0" rIns="0" bIns="0" rtlCol="0" anchor="ctr"/>
          <a:lstStyle/>
          <a:p>
            <a:pPr marL="0" indent="0" algn="l">
              <a:lnSpc>
                <a:spcPts val="4310"/>
              </a:lnSpc>
              <a:buNone/>
            </a:pPr>
            <a:r>
              <a:rPr lang="en-US" sz="3450" dirty="0">
                <a:solidFill>
                  <a:srgbClr val="315934"/>
                </a:solidFill>
                <a:latin typeface="思源黑体-Medium" pitchFamily="34" charset="0"/>
                <a:ea typeface="思源黑体-Medium" pitchFamily="34" charset="-122"/>
                <a:cs typeface="思源黑体-Medium" pitchFamily="34" charset="-120"/>
              </a:rPr>
              <a:t>Diagrams</a:t>
            </a:r>
            <a:endParaRPr lang="en-US" sz="3450" dirty="0"/>
          </a:p>
        </p:txBody>
      </p:sp>
      <p:sp>
        <p:nvSpPr>
          <p:cNvPr id="12" name="Text 1"/>
          <p:cNvSpPr/>
          <p:nvPr/>
        </p:nvSpPr>
        <p:spPr>
          <a:xfrm>
            <a:off x="685800" y="1224182"/>
            <a:ext cx="13267944" cy="219456"/>
          </a:xfrm>
          <a:prstGeom prst="rect">
            <a:avLst/>
          </a:prstGeom>
          <a:noFill/>
          <a:ln/>
        </p:spPr>
        <p:txBody>
          <a:bodyPr wrap="none" lIns="0" tIns="0" rIns="0" bIns="0" rtlCol="0" anchor="ctr"/>
          <a:lstStyle/>
          <a:p>
            <a:pPr marL="0" indent="0" algn="l">
              <a:lnSpc>
                <a:spcPts val="1720"/>
              </a:lnSpc>
              <a:buNone/>
            </a:pPr>
            <a:r>
              <a:rPr lang="en-US" sz="1600" dirty="0">
                <a:solidFill>
                  <a:srgbClr val="585958"/>
                </a:solidFill>
                <a:latin typeface="思源黑体-Medium" pitchFamily="34" charset="0"/>
                <a:ea typeface="思源黑体-Medium" pitchFamily="34" charset="-122"/>
                <a:cs typeface="思源黑体-Medium" pitchFamily="34" charset="-120"/>
              </a:rPr>
              <a:t>Flow Chart Diagram: Client </a:t>
            </a:r>
            <a:endParaRPr lang="en-US" sz="1600" dirty="0"/>
          </a:p>
        </p:txBody>
      </p:sp>
      <p:sp>
        <p:nvSpPr>
          <p:cNvPr id="13" name="Text 2"/>
          <p:cNvSpPr/>
          <p:nvPr/>
        </p:nvSpPr>
        <p:spPr>
          <a:xfrm>
            <a:off x="7315200" y="1082115"/>
            <a:ext cx="2659566" cy="361523"/>
          </a:xfrm>
          <a:prstGeom prst="rect">
            <a:avLst/>
          </a:prstGeom>
          <a:noFill/>
          <a:ln/>
        </p:spPr>
        <p:txBody>
          <a:bodyPr wrap="none" lIns="0" tIns="0" rIns="0" bIns="0" rtlCol="0" anchor="ctr"/>
          <a:lstStyle/>
          <a:p>
            <a:pPr marL="0" indent="0" algn="l">
              <a:lnSpc>
                <a:spcPts val="1720"/>
              </a:lnSpc>
              <a:buNone/>
            </a:pPr>
            <a:r>
              <a:rPr lang="en-US" sz="1600" dirty="0">
                <a:solidFill>
                  <a:srgbClr val="585958"/>
                </a:solidFill>
                <a:latin typeface="思源黑体-Medium" pitchFamily="34" charset="0"/>
                <a:ea typeface="思源黑体-Medium" pitchFamily="34" charset="-122"/>
                <a:cs typeface="思源黑体-Medium" pitchFamily="34" charset="-120"/>
              </a:rPr>
              <a:t>Flow Chart: Admin </a:t>
            </a:r>
            <a:endParaRPr lang="en-US" sz="1600" dirty="0"/>
          </a:p>
        </p:txBody>
      </p:sp>
      <p:pic>
        <p:nvPicPr>
          <p:cNvPr id="22" name="Picture 21">
            <a:extLst>
              <a:ext uri="{FF2B5EF4-FFF2-40B4-BE49-F238E27FC236}">
                <a16:creationId xmlns:a16="http://schemas.microsoft.com/office/drawing/2014/main" id="{6AF619EF-7A0D-89D8-15C8-D19A857BEEF0}"/>
              </a:ext>
            </a:extLst>
          </p:cNvPr>
          <p:cNvPicPr>
            <a:picLocks noChangeAspect="1"/>
          </p:cNvPicPr>
          <p:nvPr/>
        </p:nvPicPr>
        <p:blipFill>
          <a:blip r:embed="rId4"/>
          <a:stretch>
            <a:fillRect/>
          </a:stretch>
        </p:blipFill>
        <p:spPr>
          <a:xfrm>
            <a:off x="681228" y="1633265"/>
            <a:ext cx="4083726" cy="6127984"/>
          </a:xfrm>
          <a:prstGeom prst="rect">
            <a:avLst/>
          </a:prstGeom>
        </p:spPr>
      </p:pic>
      <p:pic>
        <p:nvPicPr>
          <p:cNvPr id="24" name="Picture 23">
            <a:extLst>
              <a:ext uri="{FF2B5EF4-FFF2-40B4-BE49-F238E27FC236}">
                <a16:creationId xmlns:a16="http://schemas.microsoft.com/office/drawing/2014/main" id="{E01126D5-FC91-4885-7869-E038E851E582}"/>
              </a:ext>
            </a:extLst>
          </p:cNvPr>
          <p:cNvPicPr>
            <a:picLocks noChangeAspect="1"/>
          </p:cNvPicPr>
          <p:nvPr/>
        </p:nvPicPr>
        <p:blipFill>
          <a:blip r:embed="rId5"/>
          <a:stretch>
            <a:fillRect/>
          </a:stretch>
        </p:blipFill>
        <p:spPr>
          <a:xfrm>
            <a:off x="7315200" y="1638299"/>
            <a:ext cx="4085891" cy="6122949"/>
          </a:xfrm>
          <a:prstGeom prst="rect">
            <a:avLst/>
          </a:prstGeom>
        </p:spPr>
      </p:pic>
      <p:cxnSp>
        <p:nvCxnSpPr>
          <p:cNvPr id="26" name="Straight Connector 25">
            <a:extLst>
              <a:ext uri="{FF2B5EF4-FFF2-40B4-BE49-F238E27FC236}">
                <a16:creationId xmlns:a16="http://schemas.microsoft.com/office/drawing/2014/main" id="{B911B113-7403-3E6B-C03A-778F964CF8D5}"/>
              </a:ext>
            </a:extLst>
          </p:cNvPr>
          <p:cNvCxnSpPr>
            <a:cxnSpLocks/>
          </p:cNvCxnSpPr>
          <p:nvPr/>
        </p:nvCxnSpPr>
        <p:spPr>
          <a:xfrm>
            <a:off x="8920976" y="6315456"/>
            <a:ext cx="0" cy="2210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12DB680-B1F6-C35F-C44E-F3C4DF98A606}"/>
              </a:ext>
            </a:extLst>
          </p:cNvPr>
          <p:cNvCxnSpPr>
            <a:cxnSpLocks/>
          </p:cNvCxnSpPr>
          <p:nvPr/>
        </p:nvCxnSpPr>
        <p:spPr>
          <a:xfrm>
            <a:off x="9829280" y="6315456"/>
            <a:ext cx="0" cy="221092"/>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685800" y="1892808"/>
            <a:ext cx="13267944" cy="841248"/>
          </a:xfrm>
          <a:prstGeom prst="rect">
            <a:avLst/>
          </a:prstGeom>
          <a:noFill/>
          <a:ln/>
        </p:spPr>
        <p:txBody>
          <a:bodyPr wrap="none" lIns="0" tIns="0" rIns="0" bIns="0" rtlCol="0" anchor="ctr"/>
          <a:lstStyle/>
          <a:p>
            <a:pPr marL="0" indent="0" algn="l">
              <a:lnSpc>
                <a:spcPts val="6620"/>
              </a:lnSpc>
              <a:buNone/>
            </a:pPr>
            <a:r>
              <a:rPr lang="en-US" sz="5290" dirty="0">
                <a:solidFill>
                  <a:srgbClr val="315934"/>
                </a:solidFill>
                <a:latin typeface="思源黑体-Medium" pitchFamily="34" charset="0"/>
                <a:ea typeface="思源黑体-Medium" pitchFamily="34" charset="-122"/>
                <a:cs typeface="思源黑体-Medium" pitchFamily="34" charset="-120"/>
              </a:rPr>
              <a:t>CONTENTS</a:t>
            </a:r>
            <a:endParaRPr lang="en-US" sz="5290" dirty="0"/>
          </a:p>
        </p:txBody>
      </p:sp>
      <p:sp>
        <p:nvSpPr>
          <p:cNvPr id="5" name="Text 1"/>
          <p:cNvSpPr/>
          <p:nvPr/>
        </p:nvSpPr>
        <p:spPr>
          <a:xfrm>
            <a:off x="896112" y="3163824"/>
            <a:ext cx="2752344" cy="612648"/>
          </a:xfrm>
          <a:prstGeom prst="rect">
            <a:avLst/>
          </a:prstGeom>
          <a:noFill/>
          <a:ln/>
        </p:spPr>
        <p:txBody>
          <a:bodyPr wrap="square" lIns="0" tIns="0" rIns="0" bIns="0" rtlCol="0" anchor="ctr"/>
          <a:lstStyle/>
          <a:p>
            <a:pPr marL="0" indent="0" algn="l">
              <a:lnSpc>
                <a:spcPts val="2400"/>
              </a:lnSpc>
              <a:buNone/>
            </a:pPr>
            <a:r>
              <a:rPr lang="en-US" sz="1920" dirty="0">
                <a:solidFill>
                  <a:srgbClr val="585958"/>
                </a:solidFill>
                <a:latin typeface="思源黑体-Medium" pitchFamily="34" charset="0"/>
                <a:ea typeface="思源黑体-Medium" pitchFamily="34" charset="-122"/>
                <a:cs typeface="思源黑体-Medium" pitchFamily="34" charset="-120"/>
              </a:rPr>
              <a:t>1. Introduction to Project Definition</a:t>
            </a:r>
            <a:endParaRPr lang="en-US" sz="1920" dirty="0"/>
          </a:p>
        </p:txBody>
      </p:sp>
      <p:sp>
        <p:nvSpPr>
          <p:cNvPr id="6" name="Text 2"/>
          <p:cNvSpPr/>
          <p:nvPr/>
        </p:nvSpPr>
        <p:spPr>
          <a:xfrm>
            <a:off x="896112" y="4389120"/>
            <a:ext cx="2752344" cy="612648"/>
          </a:xfrm>
          <a:prstGeom prst="rect">
            <a:avLst/>
          </a:prstGeom>
          <a:noFill/>
          <a:ln/>
        </p:spPr>
        <p:txBody>
          <a:bodyPr wrap="square" lIns="0" tIns="0" rIns="0" bIns="0" rtlCol="0" anchor="ctr"/>
          <a:lstStyle/>
          <a:p>
            <a:pPr marL="0" indent="0" algn="l">
              <a:lnSpc>
                <a:spcPts val="2400"/>
              </a:lnSpc>
              <a:buNone/>
            </a:pPr>
            <a:r>
              <a:rPr lang="en-US" sz="1920" dirty="0">
                <a:solidFill>
                  <a:srgbClr val="585958"/>
                </a:solidFill>
                <a:latin typeface="思源黑体-Medium" pitchFamily="34" charset="0"/>
                <a:ea typeface="思源黑体-Medium" pitchFamily="34" charset="-122"/>
                <a:cs typeface="思源黑体-Medium" pitchFamily="34" charset="-120"/>
              </a:rPr>
              <a:t>5. SYSTEM DESIGN AND DEVELOPMENT</a:t>
            </a:r>
            <a:endParaRPr lang="en-US" sz="1920" dirty="0"/>
          </a:p>
        </p:txBody>
      </p:sp>
      <p:sp>
        <p:nvSpPr>
          <p:cNvPr id="7" name="Text 3"/>
          <p:cNvSpPr/>
          <p:nvPr/>
        </p:nvSpPr>
        <p:spPr>
          <a:xfrm>
            <a:off x="4261104" y="3163824"/>
            <a:ext cx="2752344" cy="310896"/>
          </a:xfrm>
          <a:prstGeom prst="rect">
            <a:avLst/>
          </a:prstGeom>
          <a:noFill/>
          <a:ln/>
        </p:spPr>
        <p:txBody>
          <a:bodyPr wrap="none" lIns="0" tIns="0" rIns="0" bIns="0" rtlCol="0" anchor="ctr"/>
          <a:lstStyle/>
          <a:p>
            <a:pPr marL="0" indent="0" algn="l">
              <a:lnSpc>
                <a:spcPts val="2400"/>
              </a:lnSpc>
              <a:buNone/>
            </a:pPr>
            <a:r>
              <a:rPr lang="en-US" sz="1920" dirty="0">
                <a:solidFill>
                  <a:srgbClr val="585958"/>
                </a:solidFill>
                <a:latin typeface="思源黑体-Medium" pitchFamily="34" charset="0"/>
                <a:ea typeface="思源黑体-Medium" pitchFamily="34" charset="-122"/>
                <a:cs typeface="思源黑体-Medium" pitchFamily="34" charset="-120"/>
              </a:rPr>
              <a:t>2. PREAMBLE</a:t>
            </a:r>
            <a:endParaRPr lang="en-US" sz="1920" dirty="0"/>
          </a:p>
        </p:txBody>
      </p:sp>
      <p:sp>
        <p:nvSpPr>
          <p:cNvPr id="8" name="Text 4"/>
          <p:cNvSpPr/>
          <p:nvPr/>
        </p:nvSpPr>
        <p:spPr>
          <a:xfrm>
            <a:off x="896112" y="5614416"/>
            <a:ext cx="2752344" cy="310896"/>
          </a:xfrm>
          <a:prstGeom prst="rect">
            <a:avLst/>
          </a:prstGeom>
          <a:noFill/>
          <a:ln/>
        </p:spPr>
        <p:txBody>
          <a:bodyPr wrap="none" lIns="0" tIns="0" rIns="0" bIns="0" rtlCol="0" anchor="ctr"/>
          <a:lstStyle/>
          <a:p>
            <a:pPr marL="0" indent="0" algn="l">
              <a:lnSpc>
                <a:spcPts val="2400"/>
              </a:lnSpc>
              <a:buNone/>
            </a:pPr>
            <a:r>
              <a:rPr lang="en-US" sz="1920" dirty="0">
                <a:solidFill>
                  <a:srgbClr val="585958"/>
                </a:solidFill>
                <a:latin typeface="思源黑体-Medium" pitchFamily="34" charset="0"/>
                <a:ea typeface="思源黑体-Medium" pitchFamily="34" charset="-122"/>
                <a:cs typeface="思源黑体-Medium" pitchFamily="34" charset="-120"/>
              </a:rPr>
              <a:t>9. BIBLIOGRAPHY</a:t>
            </a:r>
            <a:endParaRPr lang="en-US" sz="1920" dirty="0"/>
          </a:p>
        </p:txBody>
      </p:sp>
      <p:sp>
        <p:nvSpPr>
          <p:cNvPr id="9" name="Text 5"/>
          <p:cNvSpPr/>
          <p:nvPr/>
        </p:nvSpPr>
        <p:spPr>
          <a:xfrm>
            <a:off x="4261104" y="4389120"/>
            <a:ext cx="2752344" cy="310896"/>
          </a:xfrm>
          <a:prstGeom prst="rect">
            <a:avLst/>
          </a:prstGeom>
          <a:noFill/>
          <a:ln/>
        </p:spPr>
        <p:txBody>
          <a:bodyPr wrap="none" lIns="0" tIns="0" rIns="0" bIns="0" rtlCol="0" anchor="ctr"/>
          <a:lstStyle/>
          <a:p>
            <a:pPr marL="0" indent="0" algn="l">
              <a:lnSpc>
                <a:spcPts val="2400"/>
              </a:lnSpc>
              <a:buNone/>
            </a:pPr>
            <a:r>
              <a:rPr lang="en-US" sz="1920" dirty="0">
                <a:solidFill>
                  <a:srgbClr val="585958"/>
                </a:solidFill>
                <a:latin typeface="思源黑体-Medium" pitchFamily="34" charset="0"/>
                <a:ea typeface="思源黑体-Medium" pitchFamily="34" charset="-122"/>
                <a:cs typeface="思源黑体-Medium" pitchFamily="34" charset="-120"/>
              </a:rPr>
              <a:t>6. SYSTEM TESTING</a:t>
            </a:r>
            <a:endParaRPr lang="en-US" sz="1920" dirty="0"/>
          </a:p>
        </p:txBody>
      </p:sp>
      <p:sp>
        <p:nvSpPr>
          <p:cNvPr id="10" name="Text 6"/>
          <p:cNvSpPr/>
          <p:nvPr/>
        </p:nvSpPr>
        <p:spPr>
          <a:xfrm>
            <a:off x="7626096" y="3163824"/>
            <a:ext cx="2752344" cy="612648"/>
          </a:xfrm>
          <a:prstGeom prst="rect">
            <a:avLst/>
          </a:prstGeom>
          <a:noFill/>
          <a:ln/>
        </p:spPr>
        <p:txBody>
          <a:bodyPr wrap="square" lIns="0" tIns="0" rIns="0" bIns="0" rtlCol="0" anchor="ctr"/>
          <a:lstStyle/>
          <a:p>
            <a:pPr marL="0" indent="0" algn="l">
              <a:lnSpc>
                <a:spcPts val="2400"/>
              </a:lnSpc>
              <a:buNone/>
            </a:pPr>
            <a:r>
              <a:rPr lang="en-US" sz="1920" dirty="0">
                <a:solidFill>
                  <a:srgbClr val="585958"/>
                </a:solidFill>
                <a:latin typeface="思源黑体-Medium" pitchFamily="34" charset="0"/>
                <a:ea typeface="思源黑体-Medium" pitchFamily="34" charset="-122"/>
                <a:cs typeface="思源黑体-Medium" pitchFamily="34" charset="-120"/>
              </a:rPr>
              <a:t>3. REVIEW OF LITERATURE</a:t>
            </a:r>
            <a:endParaRPr lang="en-US" sz="1920" dirty="0"/>
          </a:p>
        </p:txBody>
      </p:sp>
      <p:sp>
        <p:nvSpPr>
          <p:cNvPr id="11" name="Text 7"/>
          <p:cNvSpPr/>
          <p:nvPr/>
        </p:nvSpPr>
        <p:spPr>
          <a:xfrm>
            <a:off x="7626096" y="4389120"/>
            <a:ext cx="2752344" cy="310896"/>
          </a:xfrm>
          <a:prstGeom prst="rect">
            <a:avLst/>
          </a:prstGeom>
          <a:noFill/>
          <a:ln/>
        </p:spPr>
        <p:txBody>
          <a:bodyPr wrap="none" lIns="0" tIns="0" rIns="0" bIns="0" rtlCol="0" anchor="ctr"/>
          <a:lstStyle/>
          <a:p>
            <a:pPr marL="0" indent="0" algn="l">
              <a:lnSpc>
                <a:spcPts val="2400"/>
              </a:lnSpc>
              <a:buNone/>
            </a:pPr>
            <a:r>
              <a:rPr lang="en-US" sz="1920" dirty="0">
                <a:solidFill>
                  <a:srgbClr val="585958"/>
                </a:solidFill>
                <a:latin typeface="思源黑体-Medium" pitchFamily="34" charset="0"/>
                <a:ea typeface="思源黑体-Medium" pitchFamily="34" charset="-122"/>
                <a:cs typeface="思源黑体-Medium" pitchFamily="34" charset="-120"/>
              </a:rPr>
              <a:t>7. CONCLUSION</a:t>
            </a:r>
            <a:endParaRPr lang="en-US" sz="1920" dirty="0"/>
          </a:p>
        </p:txBody>
      </p:sp>
      <p:sp>
        <p:nvSpPr>
          <p:cNvPr id="12" name="Text 8"/>
          <p:cNvSpPr/>
          <p:nvPr/>
        </p:nvSpPr>
        <p:spPr>
          <a:xfrm>
            <a:off x="10991088" y="3163824"/>
            <a:ext cx="2752344" cy="612648"/>
          </a:xfrm>
          <a:prstGeom prst="rect">
            <a:avLst/>
          </a:prstGeom>
          <a:noFill/>
          <a:ln/>
        </p:spPr>
        <p:txBody>
          <a:bodyPr wrap="square" lIns="0" tIns="0" rIns="0" bIns="0" rtlCol="0" anchor="ctr"/>
          <a:lstStyle/>
          <a:p>
            <a:pPr marL="0" indent="0" algn="l">
              <a:lnSpc>
                <a:spcPts val="2400"/>
              </a:lnSpc>
              <a:buNone/>
            </a:pPr>
            <a:r>
              <a:rPr lang="en-US" sz="1920" dirty="0">
                <a:solidFill>
                  <a:srgbClr val="585958"/>
                </a:solidFill>
                <a:latin typeface="思源黑体-Medium" pitchFamily="34" charset="0"/>
                <a:ea typeface="思源黑体-Medium" pitchFamily="34" charset="-122"/>
                <a:cs typeface="思源黑体-Medium" pitchFamily="34" charset="-120"/>
              </a:rPr>
              <a:t>4. TECHNICAL DESCRIPTION</a:t>
            </a:r>
            <a:endParaRPr lang="en-US" sz="1920" dirty="0"/>
          </a:p>
        </p:txBody>
      </p:sp>
      <p:sp>
        <p:nvSpPr>
          <p:cNvPr id="13" name="Text 9"/>
          <p:cNvSpPr/>
          <p:nvPr/>
        </p:nvSpPr>
        <p:spPr>
          <a:xfrm>
            <a:off x="10991088" y="4389120"/>
            <a:ext cx="2752344" cy="612648"/>
          </a:xfrm>
          <a:prstGeom prst="rect">
            <a:avLst/>
          </a:prstGeom>
          <a:noFill/>
          <a:ln/>
        </p:spPr>
        <p:txBody>
          <a:bodyPr wrap="square" lIns="0" tIns="0" rIns="0" bIns="0" rtlCol="0" anchor="ctr"/>
          <a:lstStyle/>
          <a:p>
            <a:pPr marL="0" indent="0" algn="l">
              <a:lnSpc>
                <a:spcPts val="2400"/>
              </a:lnSpc>
              <a:buNone/>
            </a:pPr>
            <a:r>
              <a:rPr lang="en-US" sz="1920" dirty="0">
                <a:solidFill>
                  <a:srgbClr val="585958"/>
                </a:solidFill>
                <a:latin typeface="思源黑体-Medium" pitchFamily="34" charset="0"/>
                <a:ea typeface="思源黑体-Medium" pitchFamily="34" charset="-122"/>
                <a:cs typeface="思源黑体-Medium" pitchFamily="34" charset="-120"/>
              </a:rPr>
              <a:t>8. LEARNING DURING PROJECT WORK</a:t>
            </a:r>
            <a:endParaRPr lang="en-US" sz="192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5D79E963-606D-DDD8-1D3A-392D8B0261CE}"/>
              </a:ext>
            </a:extLst>
          </p:cNvPr>
          <p:cNvPicPr>
            <a:picLocks noChangeAspect="1"/>
          </p:cNvPicPr>
          <p:nvPr/>
        </p:nvPicPr>
        <p:blipFill>
          <a:blip r:embed="rId2"/>
          <a:stretch>
            <a:fillRect/>
          </a:stretch>
        </p:blipFill>
        <p:spPr>
          <a:xfrm>
            <a:off x="0" y="-9144"/>
            <a:ext cx="14630400" cy="8238744"/>
          </a:xfrm>
          <a:prstGeom prst="rect">
            <a:avLst/>
          </a:prstGeom>
        </p:spPr>
      </p:pic>
      <p:sp>
        <p:nvSpPr>
          <p:cNvPr id="4" name="TextBox 3">
            <a:extLst>
              <a:ext uri="{FF2B5EF4-FFF2-40B4-BE49-F238E27FC236}">
                <a16:creationId xmlns:a16="http://schemas.microsoft.com/office/drawing/2014/main" id="{366D2885-69E5-EDE9-B6DB-9A3402663F10}"/>
              </a:ext>
            </a:extLst>
          </p:cNvPr>
          <p:cNvSpPr txBox="1"/>
          <p:nvPr/>
        </p:nvSpPr>
        <p:spPr>
          <a:xfrm>
            <a:off x="758283" y="741304"/>
            <a:ext cx="7315200" cy="316753"/>
          </a:xfrm>
          <a:prstGeom prst="rect">
            <a:avLst/>
          </a:prstGeom>
          <a:noFill/>
        </p:spPr>
        <p:txBody>
          <a:bodyPr wrap="square">
            <a:spAutoFit/>
          </a:bodyPr>
          <a:lstStyle/>
          <a:p>
            <a:pPr marL="0" indent="0" algn="l">
              <a:lnSpc>
                <a:spcPts val="1720"/>
              </a:lnSpc>
              <a:buNone/>
            </a:pPr>
            <a:r>
              <a:rPr lang="en-US" sz="1800" dirty="0">
                <a:solidFill>
                  <a:srgbClr val="585958"/>
                </a:solidFill>
                <a:latin typeface="思源黑体-Medium" pitchFamily="34" charset="0"/>
                <a:ea typeface="思源黑体-Medium" pitchFamily="34" charset="-122"/>
                <a:cs typeface="思源黑体-Medium" pitchFamily="34" charset="-120"/>
              </a:rPr>
              <a:t>DFD: Level 0 </a:t>
            </a:r>
            <a:endParaRPr lang="en-US" sz="1800" dirty="0"/>
          </a:p>
        </p:txBody>
      </p:sp>
      <p:sp>
        <p:nvSpPr>
          <p:cNvPr id="6" name="TextBox 5">
            <a:extLst>
              <a:ext uri="{FF2B5EF4-FFF2-40B4-BE49-F238E27FC236}">
                <a16:creationId xmlns:a16="http://schemas.microsoft.com/office/drawing/2014/main" id="{5BA27F52-0368-548C-2669-3F1566B64DB9}"/>
              </a:ext>
            </a:extLst>
          </p:cNvPr>
          <p:cNvSpPr txBox="1"/>
          <p:nvPr/>
        </p:nvSpPr>
        <p:spPr>
          <a:xfrm>
            <a:off x="8285356" y="741304"/>
            <a:ext cx="7404410" cy="316753"/>
          </a:xfrm>
          <a:prstGeom prst="rect">
            <a:avLst/>
          </a:prstGeom>
          <a:noFill/>
        </p:spPr>
        <p:txBody>
          <a:bodyPr wrap="square">
            <a:spAutoFit/>
          </a:bodyPr>
          <a:lstStyle/>
          <a:p>
            <a:pPr marL="0" indent="0" algn="l">
              <a:lnSpc>
                <a:spcPts val="1720"/>
              </a:lnSpc>
              <a:buNone/>
            </a:pPr>
            <a:r>
              <a:rPr lang="en-US" sz="1800" dirty="0">
                <a:solidFill>
                  <a:srgbClr val="585958"/>
                </a:solidFill>
                <a:latin typeface="思源黑体-Medium" pitchFamily="34" charset="0"/>
                <a:ea typeface="思源黑体-Medium" pitchFamily="34" charset="-122"/>
                <a:cs typeface="思源黑体-Medium" pitchFamily="34" charset="-120"/>
              </a:rPr>
              <a:t>DFD: Level 1 </a:t>
            </a:r>
            <a:endParaRPr lang="en-US" sz="1800" dirty="0"/>
          </a:p>
        </p:txBody>
      </p:sp>
      <p:pic>
        <p:nvPicPr>
          <p:cNvPr id="9" name="Picture 8">
            <a:extLst>
              <a:ext uri="{FF2B5EF4-FFF2-40B4-BE49-F238E27FC236}">
                <a16:creationId xmlns:a16="http://schemas.microsoft.com/office/drawing/2014/main" id="{C763F4A0-271B-E105-99B0-336E54137D04}"/>
              </a:ext>
            </a:extLst>
          </p:cNvPr>
          <p:cNvPicPr>
            <a:picLocks noChangeAspect="1"/>
          </p:cNvPicPr>
          <p:nvPr/>
        </p:nvPicPr>
        <p:blipFill>
          <a:blip r:embed="rId3"/>
          <a:stretch>
            <a:fillRect/>
          </a:stretch>
        </p:blipFill>
        <p:spPr>
          <a:xfrm>
            <a:off x="733424" y="1609492"/>
            <a:ext cx="6146877" cy="1219200"/>
          </a:xfrm>
          <a:prstGeom prst="rect">
            <a:avLst/>
          </a:prstGeom>
        </p:spPr>
      </p:pic>
      <p:pic>
        <p:nvPicPr>
          <p:cNvPr id="11" name="Picture 10">
            <a:extLst>
              <a:ext uri="{FF2B5EF4-FFF2-40B4-BE49-F238E27FC236}">
                <a16:creationId xmlns:a16="http://schemas.microsoft.com/office/drawing/2014/main" id="{C53BFB3B-E913-22B2-4851-110513D1E9D8}"/>
              </a:ext>
            </a:extLst>
          </p:cNvPr>
          <p:cNvPicPr>
            <a:picLocks noChangeAspect="1"/>
          </p:cNvPicPr>
          <p:nvPr/>
        </p:nvPicPr>
        <p:blipFill>
          <a:blip r:embed="rId4"/>
          <a:stretch>
            <a:fillRect/>
          </a:stretch>
        </p:blipFill>
        <p:spPr>
          <a:xfrm>
            <a:off x="8285356" y="1158418"/>
            <a:ext cx="4122467" cy="6244683"/>
          </a:xfrm>
          <a:prstGeom prst="rect">
            <a:avLst/>
          </a:prstGeom>
        </p:spPr>
      </p:pic>
    </p:spTree>
    <p:extLst>
      <p:ext uri="{BB962C8B-B14F-4D97-AF65-F5344CB8AC3E}">
        <p14:creationId xmlns:p14="http://schemas.microsoft.com/office/powerpoint/2010/main" val="22831294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9D94F-903E-F4DA-C032-1CF507221AB3}"/>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C8F47E0D-9BB9-3042-B6C3-B169AB983F90}"/>
              </a:ext>
            </a:extLst>
          </p:cNvPr>
          <p:cNvPicPr>
            <a:picLocks noChangeAspect="1"/>
          </p:cNvPicPr>
          <p:nvPr/>
        </p:nvPicPr>
        <p:blipFill>
          <a:blip r:embed="rId2"/>
          <a:stretch>
            <a:fillRect/>
          </a:stretch>
        </p:blipFill>
        <p:spPr>
          <a:xfrm>
            <a:off x="0" y="-9144"/>
            <a:ext cx="14630400" cy="8238744"/>
          </a:xfrm>
          <a:prstGeom prst="rect">
            <a:avLst/>
          </a:prstGeom>
        </p:spPr>
      </p:pic>
      <p:sp>
        <p:nvSpPr>
          <p:cNvPr id="4" name="TextBox 3">
            <a:extLst>
              <a:ext uri="{FF2B5EF4-FFF2-40B4-BE49-F238E27FC236}">
                <a16:creationId xmlns:a16="http://schemas.microsoft.com/office/drawing/2014/main" id="{211CF4F9-2DB1-30BF-5FCE-ED4E66726A55}"/>
              </a:ext>
            </a:extLst>
          </p:cNvPr>
          <p:cNvSpPr txBox="1"/>
          <p:nvPr/>
        </p:nvSpPr>
        <p:spPr>
          <a:xfrm>
            <a:off x="758283" y="722317"/>
            <a:ext cx="7315200" cy="316753"/>
          </a:xfrm>
          <a:prstGeom prst="rect">
            <a:avLst/>
          </a:prstGeom>
          <a:noFill/>
        </p:spPr>
        <p:txBody>
          <a:bodyPr wrap="square">
            <a:spAutoFit/>
          </a:bodyPr>
          <a:lstStyle/>
          <a:p>
            <a:pPr>
              <a:lnSpc>
                <a:spcPts val="1720"/>
              </a:lnSpc>
            </a:pPr>
            <a:r>
              <a:rPr lang="en-US" dirty="0">
                <a:solidFill>
                  <a:srgbClr val="585958"/>
                </a:solidFill>
                <a:latin typeface="思源黑体-Medium" pitchFamily="34" charset="0"/>
                <a:ea typeface="思源黑体-Medium" pitchFamily="34" charset="-122"/>
                <a:cs typeface="思源黑体-Medium" pitchFamily="34" charset="-120"/>
              </a:rPr>
              <a:t>Class Diagram </a:t>
            </a:r>
            <a:endParaRPr lang="en-US" dirty="0"/>
          </a:p>
        </p:txBody>
      </p:sp>
      <p:sp>
        <p:nvSpPr>
          <p:cNvPr id="6" name="TextBox 5">
            <a:extLst>
              <a:ext uri="{FF2B5EF4-FFF2-40B4-BE49-F238E27FC236}">
                <a16:creationId xmlns:a16="http://schemas.microsoft.com/office/drawing/2014/main" id="{4577A0C3-4A75-4D55-04C5-B76C1AB04AC4}"/>
              </a:ext>
            </a:extLst>
          </p:cNvPr>
          <p:cNvSpPr txBox="1"/>
          <p:nvPr/>
        </p:nvSpPr>
        <p:spPr>
          <a:xfrm>
            <a:off x="7315200" y="722318"/>
            <a:ext cx="7404410" cy="316753"/>
          </a:xfrm>
          <a:prstGeom prst="rect">
            <a:avLst/>
          </a:prstGeom>
          <a:noFill/>
        </p:spPr>
        <p:txBody>
          <a:bodyPr wrap="square">
            <a:spAutoFit/>
          </a:bodyPr>
          <a:lstStyle/>
          <a:p>
            <a:pPr>
              <a:lnSpc>
                <a:spcPts val="1720"/>
              </a:lnSpc>
            </a:pPr>
            <a:r>
              <a:rPr lang="en-US" dirty="0">
                <a:solidFill>
                  <a:srgbClr val="585958"/>
                </a:solidFill>
                <a:latin typeface="思源黑体-Medium" pitchFamily="34" charset="0"/>
                <a:ea typeface="思源黑体-Medium" pitchFamily="34" charset="-122"/>
                <a:cs typeface="思源黑体-Medium" pitchFamily="34" charset="-120"/>
              </a:rPr>
              <a:t>Use Case Diagram </a:t>
            </a:r>
            <a:endParaRPr lang="en-US" dirty="0"/>
          </a:p>
        </p:txBody>
      </p:sp>
      <p:pic>
        <p:nvPicPr>
          <p:cNvPr id="5" name="Picture 4">
            <a:extLst>
              <a:ext uri="{FF2B5EF4-FFF2-40B4-BE49-F238E27FC236}">
                <a16:creationId xmlns:a16="http://schemas.microsoft.com/office/drawing/2014/main" id="{649EBD42-6185-D2E6-5C4A-9F778144B947}"/>
              </a:ext>
            </a:extLst>
          </p:cNvPr>
          <p:cNvPicPr>
            <a:picLocks noChangeAspect="1"/>
          </p:cNvPicPr>
          <p:nvPr/>
        </p:nvPicPr>
        <p:blipFill>
          <a:blip r:embed="rId3"/>
          <a:stretch>
            <a:fillRect/>
          </a:stretch>
        </p:blipFill>
        <p:spPr>
          <a:xfrm>
            <a:off x="758283" y="1237786"/>
            <a:ext cx="4070195" cy="6472084"/>
          </a:xfrm>
          <a:prstGeom prst="rect">
            <a:avLst/>
          </a:prstGeom>
        </p:spPr>
      </p:pic>
      <p:pic>
        <p:nvPicPr>
          <p:cNvPr id="8" name="Picture 7">
            <a:extLst>
              <a:ext uri="{FF2B5EF4-FFF2-40B4-BE49-F238E27FC236}">
                <a16:creationId xmlns:a16="http://schemas.microsoft.com/office/drawing/2014/main" id="{AAC11E47-84F5-0803-A573-AA41451FD14F}"/>
              </a:ext>
            </a:extLst>
          </p:cNvPr>
          <p:cNvPicPr>
            <a:picLocks noChangeAspect="1"/>
          </p:cNvPicPr>
          <p:nvPr/>
        </p:nvPicPr>
        <p:blipFill>
          <a:blip r:embed="rId4"/>
          <a:stretch>
            <a:fillRect/>
          </a:stretch>
        </p:blipFill>
        <p:spPr>
          <a:xfrm>
            <a:off x="7315200" y="1138428"/>
            <a:ext cx="5201958" cy="6670799"/>
          </a:xfrm>
          <a:prstGeom prst="rect">
            <a:avLst/>
          </a:prstGeom>
        </p:spPr>
      </p:pic>
    </p:spTree>
    <p:extLst>
      <p:ext uri="{BB962C8B-B14F-4D97-AF65-F5344CB8AC3E}">
        <p14:creationId xmlns:p14="http://schemas.microsoft.com/office/powerpoint/2010/main" val="38295848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42E8F-ABD1-C67B-D569-B24050BEB15A}"/>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3B381A1B-EFBE-29E0-A7F7-B8F7AFA7AF14}"/>
              </a:ext>
            </a:extLst>
          </p:cNvPr>
          <p:cNvPicPr>
            <a:picLocks noChangeAspect="1"/>
          </p:cNvPicPr>
          <p:nvPr/>
        </p:nvPicPr>
        <p:blipFill>
          <a:blip r:embed="rId2"/>
          <a:stretch>
            <a:fillRect/>
          </a:stretch>
        </p:blipFill>
        <p:spPr>
          <a:xfrm>
            <a:off x="0" y="-9144"/>
            <a:ext cx="14630400" cy="8238744"/>
          </a:xfrm>
          <a:prstGeom prst="rect">
            <a:avLst/>
          </a:prstGeom>
        </p:spPr>
      </p:pic>
      <p:sp>
        <p:nvSpPr>
          <p:cNvPr id="4" name="TextBox 3">
            <a:extLst>
              <a:ext uri="{FF2B5EF4-FFF2-40B4-BE49-F238E27FC236}">
                <a16:creationId xmlns:a16="http://schemas.microsoft.com/office/drawing/2014/main" id="{759D308C-862D-235A-45C1-59E0A0485E77}"/>
              </a:ext>
            </a:extLst>
          </p:cNvPr>
          <p:cNvSpPr txBox="1"/>
          <p:nvPr/>
        </p:nvSpPr>
        <p:spPr>
          <a:xfrm>
            <a:off x="758283" y="741304"/>
            <a:ext cx="7315200" cy="316753"/>
          </a:xfrm>
          <a:prstGeom prst="rect">
            <a:avLst/>
          </a:prstGeom>
          <a:noFill/>
        </p:spPr>
        <p:txBody>
          <a:bodyPr wrap="square">
            <a:spAutoFit/>
          </a:bodyPr>
          <a:lstStyle/>
          <a:p>
            <a:pPr>
              <a:lnSpc>
                <a:spcPts val="1720"/>
              </a:lnSpc>
            </a:pPr>
            <a:r>
              <a:rPr lang="en-US" dirty="0">
                <a:solidFill>
                  <a:srgbClr val="585958"/>
                </a:solidFill>
                <a:latin typeface="思源黑体-Medium" pitchFamily="34" charset="0"/>
                <a:ea typeface="思源黑体-Medium" pitchFamily="34" charset="-122"/>
                <a:cs typeface="思源黑体-Medium" pitchFamily="34" charset="-120"/>
              </a:rPr>
              <a:t>Sequential Diagram </a:t>
            </a:r>
            <a:endParaRPr lang="en-US" dirty="0"/>
          </a:p>
        </p:txBody>
      </p:sp>
      <p:sp>
        <p:nvSpPr>
          <p:cNvPr id="6" name="TextBox 5">
            <a:extLst>
              <a:ext uri="{FF2B5EF4-FFF2-40B4-BE49-F238E27FC236}">
                <a16:creationId xmlns:a16="http://schemas.microsoft.com/office/drawing/2014/main" id="{185E295F-A662-23B8-1F31-B22E4611F7F9}"/>
              </a:ext>
            </a:extLst>
          </p:cNvPr>
          <p:cNvSpPr txBox="1"/>
          <p:nvPr/>
        </p:nvSpPr>
        <p:spPr>
          <a:xfrm>
            <a:off x="7315200" y="762298"/>
            <a:ext cx="7404410" cy="316753"/>
          </a:xfrm>
          <a:prstGeom prst="rect">
            <a:avLst/>
          </a:prstGeom>
          <a:noFill/>
        </p:spPr>
        <p:txBody>
          <a:bodyPr wrap="square">
            <a:spAutoFit/>
          </a:bodyPr>
          <a:lstStyle/>
          <a:p>
            <a:pPr>
              <a:lnSpc>
                <a:spcPts val="1720"/>
              </a:lnSpc>
            </a:pPr>
            <a:r>
              <a:rPr lang="en-US" dirty="0">
                <a:solidFill>
                  <a:srgbClr val="585958"/>
                </a:solidFill>
                <a:latin typeface="思源黑体-Medium" pitchFamily="34" charset="0"/>
                <a:ea typeface="思源黑体-Medium" pitchFamily="34" charset="-122"/>
                <a:cs typeface="思源黑体-Medium" pitchFamily="34" charset="-120"/>
              </a:rPr>
              <a:t>Activity Diagram: Client side </a:t>
            </a:r>
            <a:endParaRPr lang="en-US" dirty="0"/>
          </a:p>
        </p:txBody>
      </p:sp>
      <p:pic>
        <p:nvPicPr>
          <p:cNvPr id="5" name="Picture 4">
            <a:extLst>
              <a:ext uri="{FF2B5EF4-FFF2-40B4-BE49-F238E27FC236}">
                <a16:creationId xmlns:a16="http://schemas.microsoft.com/office/drawing/2014/main" id="{10711C47-E1C1-5CF0-00A5-09F9B5E71D4A}"/>
              </a:ext>
            </a:extLst>
          </p:cNvPr>
          <p:cNvPicPr>
            <a:picLocks noChangeAspect="1"/>
          </p:cNvPicPr>
          <p:nvPr/>
        </p:nvPicPr>
        <p:blipFill>
          <a:blip r:embed="rId3"/>
          <a:stretch>
            <a:fillRect/>
          </a:stretch>
        </p:blipFill>
        <p:spPr>
          <a:xfrm>
            <a:off x="758283" y="1077043"/>
            <a:ext cx="3735658" cy="6958361"/>
          </a:xfrm>
          <a:prstGeom prst="rect">
            <a:avLst/>
          </a:prstGeom>
        </p:spPr>
      </p:pic>
      <p:pic>
        <p:nvPicPr>
          <p:cNvPr id="8" name="Picture 7">
            <a:extLst>
              <a:ext uri="{FF2B5EF4-FFF2-40B4-BE49-F238E27FC236}">
                <a16:creationId xmlns:a16="http://schemas.microsoft.com/office/drawing/2014/main" id="{3A0729DD-E7E5-5546-C08B-F3BF11E714E8}"/>
              </a:ext>
            </a:extLst>
          </p:cNvPr>
          <p:cNvPicPr>
            <a:picLocks noChangeAspect="1"/>
          </p:cNvPicPr>
          <p:nvPr/>
        </p:nvPicPr>
        <p:blipFill>
          <a:blip r:embed="rId4"/>
          <a:stretch>
            <a:fillRect/>
          </a:stretch>
        </p:blipFill>
        <p:spPr>
          <a:xfrm>
            <a:off x="7202668" y="1317966"/>
            <a:ext cx="3502502" cy="6630731"/>
          </a:xfrm>
          <a:prstGeom prst="rect">
            <a:avLst/>
          </a:prstGeom>
        </p:spPr>
      </p:pic>
    </p:spTree>
    <p:extLst>
      <p:ext uri="{BB962C8B-B14F-4D97-AF65-F5344CB8AC3E}">
        <p14:creationId xmlns:p14="http://schemas.microsoft.com/office/powerpoint/2010/main" val="3442244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21B23-EFBF-CFB3-4920-AD66CB47908A}"/>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6AFC262-7458-1250-F3EB-0FC3D192A958}"/>
              </a:ext>
            </a:extLst>
          </p:cNvPr>
          <p:cNvPicPr>
            <a:picLocks noChangeAspect="1"/>
          </p:cNvPicPr>
          <p:nvPr/>
        </p:nvPicPr>
        <p:blipFill>
          <a:blip r:embed="rId2"/>
          <a:stretch>
            <a:fillRect/>
          </a:stretch>
        </p:blipFill>
        <p:spPr>
          <a:xfrm>
            <a:off x="0" y="-9144"/>
            <a:ext cx="14630400" cy="8238744"/>
          </a:xfrm>
          <a:prstGeom prst="rect">
            <a:avLst/>
          </a:prstGeom>
        </p:spPr>
      </p:pic>
      <p:sp>
        <p:nvSpPr>
          <p:cNvPr id="4" name="TextBox 3">
            <a:extLst>
              <a:ext uri="{FF2B5EF4-FFF2-40B4-BE49-F238E27FC236}">
                <a16:creationId xmlns:a16="http://schemas.microsoft.com/office/drawing/2014/main" id="{9CA5CF11-BA83-6FC6-A0AE-55FF7907F7D8}"/>
              </a:ext>
            </a:extLst>
          </p:cNvPr>
          <p:cNvSpPr txBox="1"/>
          <p:nvPr/>
        </p:nvSpPr>
        <p:spPr>
          <a:xfrm>
            <a:off x="758283" y="741304"/>
            <a:ext cx="7315200" cy="316753"/>
          </a:xfrm>
          <a:prstGeom prst="rect">
            <a:avLst/>
          </a:prstGeom>
          <a:noFill/>
        </p:spPr>
        <p:txBody>
          <a:bodyPr wrap="square">
            <a:spAutoFit/>
          </a:bodyPr>
          <a:lstStyle/>
          <a:p>
            <a:pPr>
              <a:lnSpc>
                <a:spcPts val="1720"/>
              </a:lnSpc>
            </a:pPr>
            <a:r>
              <a:rPr lang="en-US" dirty="0">
                <a:solidFill>
                  <a:srgbClr val="585958"/>
                </a:solidFill>
                <a:latin typeface="思源黑体-Medium" pitchFamily="34" charset="0"/>
                <a:ea typeface="思源黑体-Medium" pitchFamily="34" charset="-122"/>
                <a:cs typeface="思源黑体-Medium" pitchFamily="34" charset="-120"/>
              </a:rPr>
              <a:t>Activity Diagram: Admin Side </a:t>
            </a:r>
            <a:endParaRPr lang="en-US" dirty="0"/>
          </a:p>
        </p:txBody>
      </p:sp>
      <p:pic>
        <p:nvPicPr>
          <p:cNvPr id="5" name="Picture 4">
            <a:extLst>
              <a:ext uri="{FF2B5EF4-FFF2-40B4-BE49-F238E27FC236}">
                <a16:creationId xmlns:a16="http://schemas.microsoft.com/office/drawing/2014/main" id="{447A8AAA-24F5-3629-C37C-1187322FF732}"/>
              </a:ext>
            </a:extLst>
          </p:cNvPr>
          <p:cNvPicPr>
            <a:picLocks noChangeAspect="1"/>
          </p:cNvPicPr>
          <p:nvPr/>
        </p:nvPicPr>
        <p:blipFill>
          <a:blip r:embed="rId3"/>
          <a:stretch>
            <a:fillRect/>
          </a:stretch>
        </p:blipFill>
        <p:spPr>
          <a:xfrm>
            <a:off x="4710419" y="899680"/>
            <a:ext cx="4531896" cy="7159083"/>
          </a:xfrm>
          <a:prstGeom prst="rect">
            <a:avLst/>
          </a:prstGeom>
        </p:spPr>
      </p:pic>
    </p:spTree>
    <p:extLst>
      <p:ext uri="{BB962C8B-B14F-4D97-AF65-F5344CB8AC3E}">
        <p14:creationId xmlns:p14="http://schemas.microsoft.com/office/powerpoint/2010/main" val="20437694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4572" y="0"/>
            <a:ext cx="14630400" cy="8229600"/>
          </a:xfrm>
          <a:prstGeom prst="rect">
            <a:avLst/>
          </a:prstGeom>
        </p:spPr>
      </p:pic>
      <p:sp>
        <p:nvSpPr>
          <p:cNvPr id="8" name="Text 0"/>
          <p:cNvSpPr/>
          <p:nvPr/>
        </p:nvSpPr>
        <p:spPr>
          <a:xfrm>
            <a:off x="685800" y="370332"/>
            <a:ext cx="13267944" cy="338328"/>
          </a:xfrm>
          <a:prstGeom prst="rect">
            <a:avLst/>
          </a:prstGeom>
          <a:noFill/>
          <a:ln/>
        </p:spPr>
        <p:txBody>
          <a:bodyPr wrap="none" lIns="0" tIns="0" rIns="0" bIns="0" rtlCol="0" anchor="ctr"/>
          <a:lstStyle/>
          <a:p>
            <a:pPr marL="0" indent="0" algn="l">
              <a:lnSpc>
                <a:spcPts val="2640"/>
              </a:lnSpc>
              <a:buNone/>
            </a:pPr>
            <a:r>
              <a:rPr lang="en-US" sz="2110" dirty="0">
                <a:solidFill>
                  <a:srgbClr val="315934"/>
                </a:solidFill>
                <a:latin typeface="思源黑体-Medium" pitchFamily="34" charset="0"/>
                <a:ea typeface="思源黑体-Medium" pitchFamily="34" charset="-122"/>
                <a:cs typeface="思源黑体-Medium" pitchFamily="34" charset="-120"/>
              </a:rPr>
              <a:t>Database Design</a:t>
            </a:r>
            <a:endParaRPr lang="en-US" sz="2110" dirty="0"/>
          </a:p>
        </p:txBody>
      </p:sp>
      <p:graphicFrame>
        <p:nvGraphicFramePr>
          <p:cNvPr id="3" name="Table 2">
            <a:extLst>
              <a:ext uri="{FF2B5EF4-FFF2-40B4-BE49-F238E27FC236}">
                <a16:creationId xmlns:a16="http://schemas.microsoft.com/office/drawing/2014/main" id="{22BF7200-BD3E-9DCC-B27A-2D56EC980ADB}"/>
              </a:ext>
            </a:extLst>
          </p:cNvPr>
          <p:cNvGraphicFramePr>
            <a:graphicFrameLocks noGrp="1"/>
          </p:cNvGraphicFramePr>
          <p:nvPr>
            <p:extLst>
              <p:ext uri="{D42A27DB-BD31-4B8C-83A1-F6EECF244321}">
                <p14:modId xmlns:p14="http://schemas.microsoft.com/office/powerpoint/2010/main" val="2581355649"/>
              </p:ext>
            </p:extLst>
          </p:nvPr>
        </p:nvGraphicFramePr>
        <p:xfrm>
          <a:off x="872661" y="1669364"/>
          <a:ext cx="12617451" cy="2391160"/>
        </p:xfrm>
        <a:graphic>
          <a:graphicData uri="http://schemas.openxmlformats.org/drawingml/2006/table">
            <a:tbl>
              <a:tblPr firstRow="1" firstCol="1" bandRow="1">
                <a:tableStyleId>{5C22544A-7EE6-4342-B048-85BDC9FD1C3A}</a:tableStyleId>
              </a:tblPr>
              <a:tblGrid>
                <a:gridCol w="4205817">
                  <a:extLst>
                    <a:ext uri="{9D8B030D-6E8A-4147-A177-3AD203B41FA5}">
                      <a16:colId xmlns:a16="http://schemas.microsoft.com/office/drawing/2014/main" val="2954077874"/>
                    </a:ext>
                  </a:extLst>
                </a:gridCol>
                <a:gridCol w="4205817">
                  <a:extLst>
                    <a:ext uri="{9D8B030D-6E8A-4147-A177-3AD203B41FA5}">
                      <a16:colId xmlns:a16="http://schemas.microsoft.com/office/drawing/2014/main" val="1263969918"/>
                    </a:ext>
                  </a:extLst>
                </a:gridCol>
                <a:gridCol w="4205817">
                  <a:extLst>
                    <a:ext uri="{9D8B030D-6E8A-4147-A177-3AD203B41FA5}">
                      <a16:colId xmlns:a16="http://schemas.microsoft.com/office/drawing/2014/main" val="3712234220"/>
                    </a:ext>
                  </a:extLst>
                </a:gridCol>
              </a:tblGrid>
              <a:tr h="298895">
                <a:tc>
                  <a:txBody>
                    <a:bodyPr/>
                    <a:lstStyle/>
                    <a:p>
                      <a:pPr>
                        <a:lnSpc>
                          <a:spcPct val="115000"/>
                        </a:lnSpc>
                        <a:buNone/>
                      </a:pPr>
                      <a:r>
                        <a:rPr lang="en-IN" sz="1600">
                          <a:effectLst/>
                          <a:latin typeface="思源黑体-Medium"/>
                        </a:rPr>
                        <a:t>Field</a:t>
                      </a:r>
                      <a:endParaRPr lang="en-IN" sz="1600">
                        <a:effectLst/>
                        <a:latin typeface="思源黑体-Medium"/>
                        <a:ea typeface="Bitstream Vera Sans"/>
                        <a:cs typeface="Times New Roman" panose="02020603050405020304" pitchFamily="18" charset="0"/>
                      </a:endParaRPr>
                    </a:p>
                  </a:txBody>
                  <a:tcPr marL="68580" marR="68580" marT="0" marB="0"/>
                </a:tc>
                <a:tc>
                  <a:txBody>
                    <a:bodyPr/>
                    <a:lstStyle/>
                    <a:p>
                      <a:pPr>
                        <a:lnSpc>
                          <a:spcPct val="115000"/>
                        </a:lnSpc>
                        <a:buNone/>
                      </a:pPr>
                      <a:r>
                        <a:rPr lang="en-IN" sz="1600">
                          <a:effectLst/>
                          <a:latin typeface="思源黑体-Medium"/>
                        </a:rPr>
                        <a:t>Type</a:t>
                      </a:r>
                      <a:endParaRPr lang="en-IN" sz="1600">
                        <a:effectLst/>
                        <a:latin typeface="思源黑体-Medium"/>
                        <a:ea typeface="Bitstream Vera Sans"/>
                        <a:cs typeface="Times New Roman" panose="02020603050405020304" pitchFamily="18" charset="0"/>
                      </a:endParaRPr>
                    </a:p>
                  </a:txBody>
                  <a:tcPr marL="68580" marR="68580" marT="0" marB="0"/>
                </a:tc>
                <a:tc>
                  <a:txBody>
                    <a:bodyPr/>
                    <a:lstStyle/>
                    <a:p>
                      <a:pPr>
                        <a:lnSpc>
                          <a:spcPct val="115000"/>
                        </a:lnSpc>
                        <a:buNone/>
                      </a:pPr>
                      <a:r>
                        <a:rPr lang="en-IN" sz="1600">
                          <a:effectLst/>
                          <a:latin typeface="思源黑体-Medium"/>
                        </a:rPr>
                        <a:t>Description</a:t>
                      </a:r>
                      <a:endParaRPr lang="en-IN" sz="1600">
                        <a:effectLst/>
                        <a:latin typeface="思源黑体-Medium"/>
                        <a:ea typeface="Bitstream Vera Sans"/>
                        <a:cs typeface="Times New Roman" panose="02020603050405020304" pitchFamily="18" charset="0"/>
                      </a:endParaRPr>
                    </a:p>
                  </a:txBody>
                  <a:tcPr marL="68580" marR="68580" marT="0" marB="0"/>
                </a:tc>
                <a:extLst>
                  <a:ext uri="{0D108BD9-81ED-4DB2-BD59-A6C34878D82A}">
                    <a16:rowId xmlns:a16="http://schemas.microsoft.com/office/drawing/2014/main" val="3493716527"/>
                  </a:ext>
                </a:extLst>
              </a:tr>
              <a:tr h="298895">
                <a:tc>
                  <a:txBody>
                    <a:bodyPr/>
                    <a:lstStyle/>
                    <a:p>
                      <a:pPr>
                        <a:lnSpc>
                          <a:spcPct val="115000"/>
                        </a:lnSpc>
                        <a:buNone/>
                      </a:pPr>
                      <a:r>
                        <a:rPr lang="en-IN" sz="1600">
                          <a:effectLst/>
                          <a:latin typeface="思源黑体-Medium"/>
                        </a:rPr>
                        <a:t>_id</a:t>
                      </a:r>
                      <a:endParaRPr lang="en-IN" sz="1600">
                        <a:effectLst/>
                        <a:latin typeface="思源黑体-Medium"/>
                        <a:ea typeface="Bitstream Vera Sans"/>
                        <a:cs typeface="Times New Roman" panose="02020603050405020304" pitchFamily="18" charset="0"/>
                      </a:endParaRPr>
                    </a:p>
                  </a:txBody>
                  <a:tcPr marL="68580" marR="68580" marT="0" marB="0"/>
                </a:tc>
                <a:tc>
                  <a:txBody>
                    <a:bodyPr/>
                    <a:lstStyle/>
                    <a:p>
                      <a:pPr>
                        <a:lnSpc>
                          <a:spcPct val="115000"/>
                        </a:lnSpc>
                        <a:buNone/>
                      </a:pPr>
                      <a:r>
                        <a:rPr lang="en-IN" sz="1600">
                          <a:effectLst/>
                          <a:latin typeface="思源黑体-Medium"/>
                        </a:rPr>
                        <a:t>ObjectId</a:t>
                      </a:r>
                      <a:endParaRPr lang="en-IN" sz="1600">
                        <a:effectLst/>
                        <a:latin typeface="思源黑体-Medium"/>
                        <a:ea typeface="Bitstream Vera Sans"/>
                        <a:cs typeface="Times New Roman" panose="02020603050405020304" pitchFamily="18" charset="0"/>
                      </a:endParaRPr>
                    </a:p>
                  </a:txBody>
                  <a:tcPr marL="68580" marR="68580" marT="0" marB="0"/>
                </a:tc>
                <a:tc>
                  <a:txBody>
                    <a:bodyPr/>
                    <a:lstStyle/>
                    <a:p>
                      <a:pPr>
                        <a:lnSpc>
                          <a:spcPct val="115000"/>
                        </a:lnSpc>
                        <a:buNone/>
                      </a:pPr>
                      <a:r>
                        <a:rPr lang="en-IN" sz="1600">
                          <a:effectLst/>
                          <a:latin typeface="思源黑体-Medium"/>
                        </a:rPr>
                        <a:t>Unique identifier (automatically generated)</a:t>
                      </a:r>
                      <a:endParaRPr lang="en-IN" sz="1600">
                        <a:effectLst/>
                        <a:latin typeface="思源黑体-Medium"/>
                        <a:ea typeface="Bitstream Vera Sans"/>
                        <a:cs typeface="Times New Roman" panose="02020603050405020304" pitchFamily="18" charset="0"/>
                      </a:endParaRPr>
                    </a:p>
                  </a:txBody>
                  <a:tcPr marL="68580" marR="68580" marT="0" marB="0"/>
                </a:tc>
                <a:extLst>
                  <a:ext uri="{0D108BD9-81ED-4DB2-BD59-A6C34878D82A}">
                    <a16:rowId xmlns:a16="http://schemas.microsoft.com/office/drawing/2014/main" val="3691158436"/>
                  </a:ext>
                </a:extLst>
              </a:tr>
              <a:tr h="298895">
                <a:tc>
                  <a:txBody>
                    <a:bodyPr/>
                    <a:lstStyle/>
                    <a:p>
                      <a:pPr>
                        <a:lnSpc>
                          <a:spcPct val="115000"/>
                        </a:lnSpc>
                        <a:buNone/>
                      </a:pPr>
                      <a:r>
                        <a:rPr lang="en-IN" sz="1600">
                          <a:effectLst/>
                          <a:latin typeface="思源黑体-Medium"/>
                        </a:rPr>
                        <a:t>name</a:t>
                      </a:r>
                      <a:endParaRPr lang="en-IN" sz="1600">
                        <a:effectLst/>
                        <a:latin typeface="思源黑体-Medium"/>
                        <a:ea typeface="Bitstream Vera Sans"/>
                        <a:cs typeface="Times New Roman" panose="02020603050405020304" pitchFamily="18" charset="0"/>
                      </a:endParaRPr>
                    </a:p>
                  </a:txBody>
                  <a:tcPr marL="68580" marR="68580" marT="0" marB="0"/>
                </a:tc>
                <a:tc>
                  <a:txBody>
                    <a:bodyPr/>
                    <a:lstStyle/>
                    <a:p>
                      <a:pPr>
                        <a:lnSpc>
                          <a:spcPct val="115000"/>
                        </a:lnSpc>
                        <a:buNone/>
                      </a:pPr>
                      <a:r>
                        <a:rPr lang="en-IN" sz="1600">
                          <a:effectLst/>
                          <a:latin typeface="思源黑体-Medium"/>
                        </a:rPr>
                        <a:t>String</a:t>
                      </a:r>
                      <a:endParaRPr lang="en-IN" sz="1600">
                        <a:effectLst/>
                        <a:latin typeface="思源黑体-Medium"/>
                        <a:ea typeface="Bitstream Vera Sans"/>
                        <a:cs typeface="Times New Roman" panose="02020603050405020304" pitchFamily="18" charset="0"/>
                      </a:endParaRPr>
                    </a:p>
                  </a:txBody>
                  <a:tcPr marL="68580" marR="68580" marT="0" marB="0"/>
                </a:tc>
                <a:tc>
                  <a:txBody>
                    <a:bodyPr/>
                    <a:lstStyle/>
                    <a:p>
                      <a:pPr>
                        <a:lnSpc>
                          <a:spcPct val="115000"/>
                        </a:lnSpc>
                        <a:buNone/>
                      </a:pPr>
                      <a:r>
                        <a:rPr lang="en-IN" sz="1600">
                          <a:effectLst/>
                          <a:latin typeface="思源黑体-Medium"/>
                        </a:rPr>
                        <a:t>Full name of the user</a:t>
                      </a:r>
                      <a:endParaRPr lang="en-IN" sz="1600">
                        <a:effectLst/>
                        <a:latin typeface="思源黑体-Medium"/>
                        <a:ea typeface="Bitstream Vera Sans"/>
                        <a:cs typeface="Times New Roman" panose="02020603050405020304" pitchFamily="18" charset="0"/>
                      </a:endParaRPr>
                    </a:p>
                  </a:txBody>
                  <a:tcPr marL="68580" marR="68580" marT="0" marB="0"/>
                </a:tc>
                <a:extLst>
                  <a:ext uri="{0D108BD9-81ED-4DB2-BD59-A6C34878D82A}">
                    <a16:rowId xmlns:a16="http://schemas.microsoft.com/office/drawing/2014/main" val="774767080"/>
                  </a:ext>
                </a:extLst>
              </a:tr>
              <a:tr h="298895">
                <a:tc>
                  <a:txBody>
                    <a:bodyPr/>
                    <a:lstStyle/>
                    <a:p>
                      <a:pPr>
                        <a:lnSpc>
                          <a:spcPct val="115000"/>
                        </a:lnSpc>
                        <a:buNone/>
                      </a:pPr>
                      <a:r>
                        <a:rPr lang="en-IN" sz="1600">
                          <a:effectLst/>
                          <a:latin typeface="思源黑体-Medium"/>
                        </a:rPr>
                        <a:t>email</a:t>
                      </a:r>
                      <a:endParaRPr lang="en-IN" sz="1600">
                        <a:effectLst/>
                        <a:latin typeface="思源黑体-Medium"/>
                        <a:ea typeface="Bitstream Vera Sans"/>
                        <a:cs typeface="Times New Roman" panose="02020603050405020304" pitchFamily="18" charset="0"/>
                      </a:endParaRPr>
                    </a:p>
                  </a:txBody>
                  <a:tcPr marL="68580" marR="68580" marT="0" marB="0"/>
                </a:tc>
                <a:tc>
                  <a:txBody>
                    <a:bodyPr/>
                    <a:lstStyle/>
                    <a:p>
                      <a:pPr>
                        <a:lnSpc>
                          <a:spcPct val="115000"/>
                        </a:lnSpc>
                        <a:buNone/>
                      </a:pPr>
                      <a:r>
                        <a:rPr lang="en-IN" sz="1600">
                          <a:effectLst/>
                          <a:latin typeface="思源黑体-Medium"/>
                        </a:rPr>
                        <a:t>String</a:t>
                      </a:r>
                      <a:endParaRPr lang="en-IN" sz="1600">
                        <a:effectLst/>
                        <a:latin typeface="思源黑体-Medium"/>
                        <a:ea typeface="Bitstream Vera Sans"/>
                        <a:cs typeface="Times New Roman" panose="02020603050405020304" pitchFamily="18" charset="0"/>
                      </a:endParaRPr>
                    </a:p>
                  </a:txBody>
                  <a:tcPr marL="68580" marR="68580" marT="0" marB="0"/>
                </a:tc>
                <a:tc>
                  <a:txBody>
                    <a:bodyPr/>
                    <a:lstStyle/>
                    <a:p>
                      <a:pPr>
                        <a:lnSpc>
                          <a:spcPct val="115000"/>
                        </a:lnSpc>
                        <a:buNone/>
                      </a:pPr>
                      <a:r>
                        <a:rPr lang="en-IN" sz="1600" dirty="0">
                          <a:effectLst/>
                          <a:latin typeface="思源黑体-Medium"/>
                        </a:rPr>
                        <a:t>User's email (must be unique)</a:t>
                      </a:r>
                      <a:endParaRPr lang="en-IN" sz="1600" dirty="0">
                        <a:effectLst/>
                        <a:latin typeface="思源黑体-Medium"/>
                        <a:ea typeface="Bitstream Vera Sans"/>
                        <a:cs typeface="Times New Roman" panose="02020603050405020304" pitchFamily="18" charset="0"/>
                      </a:endParaRPr>
                    </a:p>
                  </a:txBody>
                  <a:tcPr marL="68580" marR="68580" marT="0" marB="0"/>
                </a:tc>
                <a:extLst>
                  <a:ext uri="{0D108BD9-81ED-4DB2-BD59-A6C34878D82A}">
                    <a16:rowId xmlns:a16="http://schemas.microsoft.com/office/drawing/2014/main" val="2373166153"/>
                  </a:ext>
                </a:extLst>
              </a:tr>
              <a:tr h="298895">
                <a:tc>
                  <a:txBody>
                    <a:bodyPr/>
                    <a:lstStyle/>
                    <a:p>
                      <a:pPr>
                        <a:lnSpc>
                          <a:spcPct val="115000"/>
                        </a:lnSpc>
                        <a:buNone/>
                      </a:pPr>
                      <a:r>
                        <a:rPr lang="en-IN" sz="1600">
                          <a:effectLst/>
                          <a:latin typeface="思源黑体-Medium"/>
                        </a:rPr>
                        <a:t>password</a:t>
                      </a:r>
                      <a:endParaRPr lang="en-IN" sz="1600">
                        <a:effectLst/>
                        <a:latin typeface="思源黑体-Medium"/>
                        <a:ea typeface="Bitstream Vera Sans"/>
                        <a:cs typeface="Times New Roman" panose="02020603050405020304" pitchFamily="18" charset="0"/>
                      </a:endParaRPr>
                    </a:p>
                  </a:txBody>
                  <a:tcPr marL="68580" marR="68580" marT="0" marB="0"/>
                </a:tc>
                <a:tc>
                  <a:txBody>
                    <a:bodyPr/>
                    <a:lstStyle/>
                    <a:p>
                      <a:pPr>
                        <a:lnSpc>
                          <a:spcPct val="115000"/>
                        </a:lnSpc>
                        <a:buNone/>
                      </a:pPr>
                      <a:r>
                        <a:rPr lang="en-IN" sz="1600">
                          <a:effectLst/>
                          <a:latin typeface="思源黑体-Medium"/>
                        </a:rPr>
                        <a:t>String</a:t>
                      </a:r>
                      <a:endParaRPr lang="en-IN" sz="1600">
                        <a:effectLst/>
                        <a:latin typeface="思源黑体-Medium"/>
                        <a:ea typeface="Bitstream Vera Sans"/>
                        <a:cs typeface="Times New Roman" panose="02020603050405020304" pitchFamily="18" charset="0"/>
                      </a:endParaRPr>
                    </a:p>
                  </a:txBody>
                  <a:tcPr marL="68580" marR="68580" marT="0" marB="0"/>
                </a:tc>
                <a:tc>
                  <a:txBody>
                    <a:bodyPr/>
                    <a:lstStyle/>
                    <a:p>
                      <a:pPr>
                        <a:lnSpc>
                          <a:spcPct val="115000"/>
                        </a:lnSpc>
                        <a:buNone/>
                      </a:pPr>
                      <a:r>
                        <a:rPr lang="en-IN" sz="1600">
                          <a:effectLst/>
                          <a:latin typeface="思源黑体-Medium"/>
                        </a:rPr>
                        <a:t>Hashed password</a:t>
                      </a:r>
                      <a:endParaRPr lang="en-IN" sz="1600">
                        <a:effectLst/>
                        <a:latin typeface="思源黑体-Medium"/>
                        <a:ea typeface="Bitstream Vera Sans"/>
                        <a:cs typeface="Times New Roman" panose="02020603050405020304" pitchFamily="18" charset="0"/>
                      </a:endParaRPr>
                    </a:p>
                  </a:txBody>
                  <a:tcPr marL="68580" marR="68580" marT="0" marB="0"/>
                </a:tc>
                <a:extLst>
                  <a:ext uri="{0D108BD9-81ED-4DB2-BD59-A6C34878D82A}">
                    <a16:rowId xmlns:a16="http://schemas.microsoft.com/office/drawing/2014/main" val="4287319102"/>
                  </a:ext>
                </a:extLst>
              </a:tr>
              <a:tr h="298895">
                <a:tc>
                  <a:txBody>
                    <a:bodyPr/>
                    <a:lstStyle/>
                    <a:p>
                      <a:pPr>
                        <a:lnSpc>
                          <a:spcPct val="115000"/>
                        </a:lnSpc>
                        <a:buNone/>
                      </a:pPr>
                      <a:r>
                        <a:rPr lang="en-IN" sz="1600">
                          <a:effectLst/>
                          <a:latin typeface="思源黑体-Medium"/>
                        </a:rPr>
                        <a:t>phone</a:t>
                      </a:r>
                      <a:endParaRPr lang="en-IN" sz="1600">
                        <a:effectLst/>
                        <a:latin typeface="思源黑体-Medium"/>
                        <a:ea typeface="Bitstream Vera Sans"/>
                        <a:cs typeface="Times New Roman" panose="02020603050405020304" pitchFamily="18" charset="0"/>
                      </a:endParaRPr>
                    </a:p>
                  </a:txBody>
                  <a:tcPr marL="68580" marR="68580" marT="0" marB="0"/>
                </a:tc>
                <a:tc>
                  <a:txBody>
                    <a:bodyPr/>
                    <a:lstStyle/>
                    <a:p>
                      <a:pPr>
                        <a:lnSpc>
                          <a:spcPct val="115000"/>
                        </a:lnSpc>
                        <a:buNone/>
                      </a:pPr>
                      <a:r>
                        <a:rPr lang="en-IN" sz="1600">
                          <a:effectLst/>
                          <a:latin typeface="思源黑体-Medium"/>
                        </a:rPr>
                        <a:t>String</a:t>
                      </a:r>
                      <a:endParaRPr lang="en-IN" sz="1600">
                        <a:effectLst/>
                        <a:latin typeface="思源黑体-Medium"/>
                        <a:ea typeface="Bitstream Vera Sans"/>
                        <a:cs typeface="Times New Roman" panose="02020603050405020304" pitchFamily="18" charset="0"/>
                      </a:endParaRPr>
                    </a:p>
                  </a:txBody>
                  <a:tcPr marL="68580" marR="68580" marT="0" marB="0"/>
                </a:tc>
                <a:tc>
                  <a:txBody>
                    <a:bodyPr/>
                    <a:lstStyle/>
                    <a:p>
                      <a:pPr>
                        <a:lnSpc>
                          <a:spcPct val="115000"/>
                        </a:lnSpc>
                        <a:buNone/>
                      </a:pPr>
                      <a:r>
                        <a:rPr lang="en-IN" sz="1600">
                          <a:effectLst/>
                          <a:latin typeface="思源黑体-Medium"/>
                        </a:rPr>
                        <a:t>Contact number</a:t>
                      </a:r>
                      <a:endParaRPr lang="en-IN" sz="1600">
                        <a:effectLst/>
                        <a:latin typeface="思源黑体-Medium"/>
                        <a:ea typeface="Bitstream Vera Sans"/>
                        <a:cs typeface="Times New Roman" panose="02020603050405020304" pitchFamily="18" charset="0"/>
                      </a:endParaRPr>
                    </a:p>
                  </a:txBody>
                  <a:tcPr marL="68580" marR="68580" marT="0" marB="0"/>
                </a:tc>
                <a:extLst>
                  <a:ext uri="{0D108BD9-81ED-4DB2-BD59-A6C34878D82A}">
                    <a16:rowId xmlns:a16="http://schemas.microsoft.com/office/drawing/2014/main" val="844354656"/>
                  </a:ext>
                </a:extLst>
              </a:tr>
              <a:tr h="298895">
                <a:tc>
                  <a:txBody>
                    <a:bodyPr/>
                    <a:lstStyle/>
                    <a:p>
                      <a:pPr>
                        <a:lnSpc>
                          <a:spcPct val="115000"/>
                        </a:lnSpc>
                        <a:buNone/>
                      </a:pPr>
                      <a:r>
                        <a:rPr lang="en-IN" sz="1600">
                          <a:effectLst/>
                          <a:latin typeface="思源黑体-Medium"/>
                        </a:rPr>
                        <a:t>role</a:t>
                      </a:r>
                      <a:endParaRPr lang="en-IN" sz="1600">
                        <a:effectLst/>
                        <a:latin typeface="思源黑体-Medium"/>
                        <a:ea typeface="Bitstream Vera Sans"/>
                        <a:cs typeface="Times New Roman" panose="02020603050405020304" pitchFamily="18" charset="0"/>
                      </a:endParaRPr>
                    </a:p>
                  </a:txBody>
                  <a:tcPr marL="68580" marR="68580" marT="0" marB="0"/>
                </a:tc>
                <a:tc>
                  <a:txBody>
                    <a:bodyPr/>
                    <a:lstStyle/>
                    <a:p>
                      <a:pPr>
                        <a:lnSpc>
                          <a:spcPct val="115000"/>
                        </a:lnSpc>
                        <a:buNone/>
                      </a:pPr>
                      <a:r>
                        <a:rPr lang="en-IN" sz="1600">
                          <a:effectLst/>
                          <a:latin typeface="思源黑体-Medium"/>
                        </a:rPr>
                        <a:t>String</a:t>
                      </a:r>
                      <a:endParaRPr lang="en-IN" sz="1600">
                        <a:effectLst/>
                        <a:latin typeface="思源黑体-Medium"/>
                        <a:ea typeface="Bitstream Vera Sans"/>
                        <a:cs typeface="Times New Roman" panose="02020603050405020304" pitchFamily="18" charset="0"/>
                      </a:endParaRPr>
                    </a:p>
                  </a:txBody>
                  <a:tcPr marL="68580" marR="68580" marT="0" marB="0"/>
                </a:tc>
                <a:tc>
                  <a:txBody>
                    <a:bodyPr/>
                    <a:lstStyle/>
                    <a:p>
                      <a:pPr>
                        <a:lnSpc>
                          <a:spcPct val="115000"/>
                        </a:lnSpc>
                        <a:buNone/>
                      </a:pPr>
                      <a:r>
                        <a:rPr lang="en-IN" sz="1600">
                          <a:effectLst/>
                          <a:latin typeface="思源黑体-Medium"/>
                        </a:rPr>
                        <a:t>user or admin</a:t>
                      </a:r>
                      <a:endParaRPr lang="en-IN" sz="1600">
                        <a:effectLst/>
                        <a:latin typeface="思源黑体-Medium"/>
                        <a:ea typeface="Bitstream Vera Sans"/>
                        <a:cs typeface="Times New Roman" panose="02020603050405020304" pitchFamily="18" charset="0"/>
                      </a:endParaRPr>
                    </a:p>
                  </a:txBody>
                  <a:tcPr marL="68580" marR="68580" marT="0" marB="0"/>
                </a:tc>
                <a:extLst>
                  <a:ext uri="{0D108BD9-81ED-4DB2-BD59-A6C34878D82A}">
                    <a16:rowId xmlns:a16="http://schemas.microsoft.com/office/drawing/2014/main" val="2394924372"/>
                  </a:ext>
                </a:extLst>
              </a:tr>
              <a:tr h="298895">
                <a:tc>
                  <a:txBody>
                    <a:bodyPr/>
                    <a:lstStyle/>
                    <a:p>
                      <a:pPr>
                        <a:lnSpc>
                          <a:spcPct val="115000"/>
                        </a:lnSpc>
                        <a:buNone/>
                      </a:pPr>
                      <a:r>
                        <a:rPr lang="en-IN" sz="1600">
                          <a:effectLst/>
                          <a:latin typeface="思源黑体-Medium"/>
                        </a:rPr>
                        <a:t>createdAt</a:t>
                      </a:r>
                      <a:endParaRPr lang="en-IN" sz="1600">
                        <a:effectLst/>
                        <a:latin typeface="思源黑体-Medium"/>
                        <a:ea typeface="Bitstream Vera Sans"/>
                        <a:cs typeface="Times New Roman" panose="02020603050405020304" pitchFamily="18" charset="0"/>
                      </a:endParaRPr>
                    </a:p>
                  </a:txBody>
                  <a:tcPr marL="68580" marR="68580" marT="0" marB="0"/>
                </a:tc>
                <a:tc>
                  <a:txBody>
                    <a:bodyPr/>
                    <a:lstStyle/>
                    <a:p>
                      <a:pPr>
                        <a:lnSpc>
                          <a:spcPct val="115000"/>
                        </a:lnSpc>
                        <a:buNone/>
                      </a:pPr>
                      <a:r>
                        <a:rPr lang="en-IN" sz="1600" dirty="0">
                          <a:effectLst/>
                          <a:latin typeface="思源黑体-Medium"/>
                        </a:rPr>
                        <a:t>Date</a:t>
                      </a:r>
                      <a:endParaRPr lang="en-IN" sz="1600" dirty="0">
                        <a:effectLst/>
                        <a:latin typeface="思源黑体-Medium"/>
                        <a:ea typeface="Bitstream Vera Sans"/>
                        <a:cs typeface="Times New Roman" panose="02020603050405020304" pitchFamily="18" charset="0"/>
                      </a:endParaRPr>
                    </a:p>
                  </a:txBody>
                  <a:tcPr marL="68580" marR="68580" marT="0" marB="0"/>
                </a:tc>
                <a:tc>
                  <a:txBody>
                    <a:bodyPr/>
                    <a:lstStyle/>
                    <a:p>
                      <a:pPr>
                        <a:lnSpc>
                          <a:spcPct val="115000"/>
                        </a:lnSpc>
                        <a:buNone/>
                      </a:pPr>
                      <a:r>
                        <a:rPr lang="en-IN" sz="1600" dirty="0">
                          <a:effectLst/>
                          <a:latin typeface="思源黑体-Medium"/>
                        </a:rPr>
                        <a:t>Registration date</a:t>
                      </a:r>
                      <a:endParaRPr lang="en-IN" sz="1600" dirty="0">
                        <a:effectLst/>
                        <a:latin typeface="思源黑体-Medium"/>
                        <a:ea typeface="Bitstream Vera Sans"/>
                        <a:cs typeface="Times New Roman" panose="02020603050405020304" pitchFamily="18" charset="0"/>
                      </a:endParaRPr>
                    </a:p>
                  </a:txBody>
                  <a:tcPr marL="68580" marR="68580" marT="0" marB="0"/>
                </a:tc>
                <a:extLst>
                  <a:ext uri="{0D108BD9-81ED-4DB2-BD59-A6C34878D82A}">
                    <a16:rowId xmlns:a16="http://schemas.microsoft.com/office/drawing/2014/main" val="353017683"/>
                  </a:ext>
                </a:extLst>
              </a:tr>
            </a:tbl>
          </a:graphicData>
        </a:graphic>
      </p:graphicFrame>
      <p:sp>
        <p:nvSpPr>
          <p:cNvPr id="4" name="Rectangle 1">
            <a:extLst>
              <a:ext uri="{FF2B5EF4-FFF2-40B4-BE49-F238E27FC236}">
                <a16:creationId xmlns:a16="http://schemas.microsoft.com/office/drawing/2014/main" id="{CB1C44CC-E295-79C2-78E7-60E0D2923E4B}"/>
              </a:ext>
            </a:extLst>
          </p:cNvPr>
          <p:cNvSpPr>
            <a:spLocks noChangeArrowheads="1"/>
          </p:cNvSpPr>
          <p:nvPr/>
        </p:nvSpPr>
        <p:spPr bwMode="auto">
          <a:xfrm>
            <a:off x="872661" y="923638"/>
            <a:ext cx="6137258"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思源黑体-Medium"/>
                <a:ea typeface="Times New Roman" panose="02020603050405020304" pitchFamily="18" charset="0"/>
                <a:cs typeface="Times New Roman" panose="02020603050405020304" pitchFamily="18" charset="0"/>
              </a:rPr>
              <a:t>1. User Collection</a:t>
            </a:r>
            <a:endParaRPr kumimoji="0" lang="en-US" altLang="en-US" sz="1600" b="0" i="0" u="none" strike="noStrike" cap="none" normalizeH="0" baseline="0" dirty="0">
              <a:ln>
                <a:noFill/>
              </a:ln>
              <a:solidFill>
                <a:schemeClr val="tx1"/>
              </a:solidFill>
              <a:effectLst/>
              <a:latin typeface="思源黑体-Mediu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思源黑体-Medium"/>
                <a:ea typeface="Times New Roman" panose="02020603050405020304" pitchFamily="18" charset="0"/>
                <a:cs typeface="Times New Roman" panose="02020603050405020304" pitchFamily="18" charset="0"/>
              </a:rPr>
              <a:t>Stores all user details including registered clients and role-based access.</a:t>
            </a:r>
            <a:endParaRPr kumimoji="0" lang="en-US" altLang="en-US" sz="1600" b="0" i="0" u="none" strike="noStrike" cap="none" normalizeH="0" baseline="0" dirty="0">
              <a:ln>
                <a:noFill/>
              </a:ln>
              <a:solidFill>
                <a:schemeClr val="tx1"/>
              </a:solidFill>
              <a:effectLst/>
              <a:latin typeface="思源黑体-Mediu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5" name="Table 4">
            <a:extLst>
              <a:ext uri="{FF2B5EF4-FFF2-40B4-BE49-F238E27FC236}">
                <a16:creationId xmlns:a16="http://schemas.microsoft.com/office/drawing/2014/main" id="{51B952D9-85BA-3910-F346-67C1349E2078}"/>
              </a:ext>
            </a:extLst>
          </p:cNvPr>
          <p:cNvGraphicFramePr>
            <a:graphicFrameLocks noGrp="1"/>
          </p:cNvGraphicFramePr>
          <p:nvPr>
            <p:extLst>
              <p:ext uri="{D42A27DB-BD31-4B8C-83A1-F6EECF244321}">
                <p14:modId xmlns:p14="http://schemas.microsoft.com/office/powerpoint/2010/main" val="2292149740"/>
              </p:ext>
            </p:extLst>
          </p:nvPr>
        </p:nvGraphicFramePr>
        <p:xfrm>
          <a:off x="872661" y="5021229"/>
          <a:ext cx="12617451" cy="2440656"/>
        </p:xfrm>
        <a:graphic>
          <a:graphicData uri="http://schemas.openxmlformats.org/drawingml/2006/table">
            <a:tbl>
              <a:tblPr firstRow="1" firstCol="1" bandRow="1">
                <a:tableStyleId>{5C22544A-7EE6-4342-B048-85BDC9FD1C3A}</a:tableStyleId>
              </a:tblPr>
              <a:tblGrid>
                <a:gridCol w="4205817">
                  <a:extLst>
                    <a:ext uri="{9D8B030D-6E8A-4147-A177-3AD203B41FA5}">
                      <a16:colId xmlns:a16="http://schemas.microsoft.com/office/drawing/2014/main" val="2771171979"/>
                    </a:ext>
                  </a:extLst>
                </a:gridCol>
                <a:gridCol w="4205817">
                  <a:extLst>
                    <a:ext uri="{9D8B030D-6E8A-4147-A177-3AD203B41FA5}">
                      <a16:colId xmlns:a16="http://schemas.microsoft.com/office/drawing/2014/main" val="1210974868"/>
                    </a:ext>
                  </a:extLst>
                </a:gridCol>
                <a:gridCol w="4205817">
                  <a:extLst>
                    <a:ext uri="{9D8B030D-6E8A-4147-A177-3AD203B41FA5}">
                      <a16:colId xmlns:a16="http://schemas.microsoft.com/office/drawing/2014/main" val="3838105252"/>
                    </a:ext>
                  </a:extLst>
                </a:gridCol>
              </a:tblGrid>
              <a:tr h="271184">
                <a:tc>
                  <a:txBody>
                    <a:bodyPr/>
                    <a:lstStyle/>
                    <a:p>
                      <a:pPr>
                        <a:lnSpc>
                          <a:spcPct val="115000"/>
                        </a:lnSpc>
                        <a:buNone/>
                      </a:pPr>
                      <a:r>
                        <a:rPr lang="en-IN" sz="1600">
                          <a:effectLst/>
                          <a:latin typeface="思源黑体-Medium"/>
                        </a:rPr>
                        <a:t>Field</a:t>
                      </a:r>
                      <a:endParaRPr lang="en-IN" sz="1600">
                        <a:effectLst/>
                        <a:latin typeface="思源黑体-Medium"/>
                        <a:ea typeface="Bitstream Vera Sans"/>
                        <a:cs typeface="Times New Roman" panose="02020603050405020304" pitchFamily="18" charset="0"/>
                      </a:endParaRPr>
                    </a:p>
                  </a:txBody>
                  <a:tcPr marL="68580" marR="68580" marT="0" marB="0"/>
                </a:tc>
                <a:tc>
                  <a:txBody>
                    <a:bodyPr/>
                    <a:lstStyle/>
                    <a:p>
                      <a:pPr>
                        <a:lnSpc>
                          <a:spcPct val="115000"/>
                        </a:lnSpc>
                        <a:buNone/>
                      </a:pPr>
                      <a:r>
                        <a:rPr lang="en-IN" sz="1600">
                          <a:effectLst/>
                          <a:latin typeface="思源黑体-Medium"/>
                        </a:rPr>
                        <a:t>Type</a:t>
                      </a:r>
                      <a:endParaRPr lang="en-IN" sz="1600">
                        <a:effectLst/>
                        <a:latin typeface="思源黑体-Medium"/>
                        <a:ea typeface="Bitstream Vera Sans"/>
                        <a:cs typeface="Times New Roman" panose="02020603050405020304" pitchFamily="18" charset="0"/>
                      </a:endParaRPr>
                    </a:p>
                  </a:txBody>
                  <a:tcPr marL="68580" marR="68580" marT="0" marB="0"/>
                </a:tc>
                <a:tc>
                  <a:txBody>
                    <a:bodyPr/>
                    <a:lstStyle/>
                    <a:p>
                      <a:pPr>
                        <a:lnSpc>
                          <a:spcPct val="115000"/>
                        </a:lnSpc>
                        <a:buNone/>
                      </a:pPr>
                      <a:r>
                        <a:rPr lang="en-IN" sz="1600">
                          <a:effectLst/>
                          <a:latin typeface="思源黑体-Medium"/>
                        </a:rPr>
                        <a:t>Description</a:t>
                      </a:r>
                      <a:endParaRPr lang="en-IN" sz="1600">
                        <a:effectLst/>
                        <a:latin typeface="思源黑体-Medium"/>
                        <a:ea typeface="Bitstream Vera Sans"/>
                        <a:cs typeface="Times New Roman" panose="02020603050405020304" pitchFamily="18" charset="0"/>
                      </a:endParaRPr>
                    </a:p>
                  </a:txBody>
                  <a:tcPr marL="68580" marR="68580" marT="0" marB="0"/>
                </a:tc>
                <a:extLst>
                  <a:ext uri="{0D108BD9-81ED-4DB2-BD59-A6C34878D82A}">
                    <a16:rowId xmlns:a16="http://schemas.microsoft.com/office/drawing/2014/main" val="1588867604"/>
                  </a:ext>
                </a:extLst>
              </a:tr>
              <a:tr h="271184">
                <a:tc>
                  <a:txBody>
                    <a:bodyPr/>
                    <a:lstStyle/>
                    <a:p>
                      <a:pPr>
                        <a:lnSpc>
                          <a:spcPct val="115000"/>
                        </a:lnSpc>
                        <a:buNone/>
                      </a:pPr>
                      <a:r>
                        <a:rPr lang="en-IN" sz="1600">
                          <a:effectLst/>
                          <a:latin typeface="思源黑体-Medium"/>
                        </a:rPr>
                        <a:t>_id</a:t>
                      </a:r>
                      <a:endParaRPr lang="en-IN" sz="1600">
                        <a:effectLst/>
                        <a:latin typeface="思源黑体-Medium"/>
                        <a:ea typeface="Bitstream Vera Sans"/>
                        <a:cs typeface="Times New Roman" panose="02020603050405020304" pitchFamily="18" charset="0"/>
                      </a:endParaRPr>
                    </a:p>
                  </a:txBody>
                  <a:tcPr marL="68580" marR="68580" marT="0" marB="0"/>
                </a:tc>
                <a:tc>
                  <a:txBody>
                    <a:bodyPr/>
                    <a:lstStyle/>
                    <a:p>
                      <a:pPr>
                        <a:lnSpc>
                          <a:spcPct val="115000"/>
                        </a:lnSpc>
                        <a:buNone/>
                      </a:pPr>
                      <a:r>
                        <a:rPr lang="en-IN" sz="1600">
                          <a:effectLst/>
                          <a:latin typeface="思源黑体-Medium"/>
                        </a:rPr>
                        <a:t>ObjectId</a:t>
                      </a:r>
                      <a:endParaRPr lang="en-IN" sz="1600">
                        <a:effectLst/>
                        <a:latin typeface="思源黑体-Medium"/>
                        <a:ea typeface="Bitstream Vera Sans"/>
                        <a:cs typeface="Times New Roman" panose="02020603050405020304" pitchFamily="18" charset="0"/>
                      </a:endParaRPr>
                    </a:p>
                  </a:txBody>
                  <a:tcPr marL="68580" marR="68580" marT="0" marB="0"/>
                </a:tc>
                <a:tc>
                  <a:txBody>
                    <a:bodyPr/>
                    <a:lstStyle/>
                    <a:p>
                      <a:pPr>
                        <a:lnSpc>
                          <a:spcPct val="115000"/>
                        </a:lnSpc>
                        <a:buNone/>
                      </a:pPr>
                      <a:r>
                        <a:rPr lang="en-IN" sz="1600">
                          <a:effectLst/>
                          <a:latin typeface="思源黑体-Medium"/>
                        </a:rPr>
                        <a:t>Unique identifier</a:t>
                      </a:r>
                      <a:endParaRPr lang="en-IN" sz="1600">
                        <a:effectLst/>
                        <a:latin typeface="思源黑体-Medium"/>
                        <a:ea typeface="Bitstream Vera Sans"/>
                        <a:cs typeface="Times New Roman" panose="02020603050405020304" pitchFamily="18" charset="0"/>
                      </a:endParaRPr>
                    </a:p>
                  </a:txBody>
                  <a:tcPr marL="68580" marR="68580" marT="0" marB="0"/>
                </a:tc>
                <a:extLst>
                  <a:ext uri="{0D108BD9-81ED-4DB2-BD59-A6C34878D82A}">
                    <a16:rowId xmlns:a16="http://schemas.microsoft.com/office/drawing/2014/main" val="2977782863"/>
                  </a:ext>
                </a:extLst>
              </a:tr>
              <a:tr h="271184">
                <a:tc>
                  <a:txBody>
                    <a:bodyPr/>
                    <a:lstStyle/>
                    <a:p>
                      <a:pPr>
                        <a:lnSpc>
                          <a:spcPct val="115000"/>
                        </a:lnSpc>
                        <a:buNone/>
                      </a:pPr>
                      <a:r>
                        <a:rPr lang="en-IN" sz="1600">
                          <a:effectLst/>
                          <a:latin typeface="思源黑体-Medium"/>
                        </a:rPr>
                        <a:t>name</a:t>
                      </a:r>
                      <a:endParaRPr lang="en-IN" sz="1600">
                        <a:effectLst/>
                        <a:latin typeface="思源黑体-Medium"/>
                        <a:ea typeface="Bitstream Vera Sans"/>
                        <a:cs typeface="Times New Roman" panose="02020603050405020304" pitchFamily="18" charset="0"/>
                      </a:endParaRPr>
                    </a:p>
                  </a:txBody>
                  <a:tcPr marL="68580" marR="68580" marT="0" marB="0"/>
                </a:tc>
                <a:tc>
                  <a:txBody>
                    <a:bodyPr/>
                    <a:lstStyle/>
                    <a:p>
                      <a:pPr>
                        <a:lnSpc>
                          <a:spcPct val="115000"/>
                        </a:lnSpc>
                        <a:buNone/>
                      </a:pPr>
                      <a:r>
                        <a:rPr lang="en-IN" sz="1600">
                          <a:effectLst/>
                          <a:latin typeface="思源黑体-Medium"/>
                        </a:rPr>
                        <a:t>String</a:t>
                      </a:r>
                      <a:endParaRPr lang="en-IN" sz="1600">
                        <a:effectLst/>
                        <a:latin typeface="思源黑体-Medium"/>
                        <a:ea typeface="Bitstream Vera Sans"/>
                        <a:cs typeface="Times New Roman" panose="02020603050405020304" pitchFamily="18" charset="0"/>
                      </a:endParaRPr>
                    </a:p>
                  </a:txBody>
                  <a:tcPr marL="68580" marR="68580" marT="0" marB="0"/>
                </a:tc>
                <a:tc>
                  <a:txBody>
                    <a:bodyPr/>
                    <a:lstStyle/>
                    <a:p>
                      <a:pPr>
                        <a:lnSpc>
                          <a:spcPct val="115000"/>
                        </a:lnSpc>
                        <a:buNone/>
                      </a:pPr>
                      <a:r>
                        <a:rPr lang="en-IN" sz="1600">
                          <a:effectLst/>
                          <a:latin typeface="思源黑体-Medium"/>
                        </a:rPr>
                        <a:t>Business name</a:t>
                      </a:r>
                      <a:endParaRPr lang="en-IN" sz="1600">
                        <a:effectLst/>
                        <a:latin typeface="思源黑体-Medium"/>
                        <a:ea typeface="Bitstream Vera Sans"/>
                        <a:cs typeface="Times New Roman" panose="02020603050405020304" pitchFamily="18" charset="0"/>
                      </a:endParaRPr>
                    </a:p>
                  </a:txBody>
                  <a:tcPr marL="68580" marR="68580" marT="0" marB="0"/>
                </a:tc>
                <a:extLst>
                  <a:ext uri="{0D108BD9-81ED-4DB2-BD59-A6C34878D82A}">
                    <a16:rowId xmlns:a16="http://schemas.microsoft.com/office/drawing/2014/main" val="458944696"/>
                  </a:ext>
                </a:extLst>
              </a:tr>
              <a:tr h="271184">
                <a:tc>
                  <a:txBody>
                    <a:bodyPr/>
                    <a:lstStyle/>
                    <a:p>
                      <a:pPr>
                        <a:lnSpc>
                          <a:spcPct val="115000"/>
                        </a:lnSpc>
                        <a:buNone/>
                      </a:pPr>
                      <a:r>
                        <a:rPr lang="en-IN" sz="1600">
                          <a:effectLst/>
                          <a:latin typeface="思源黑体-Medium"/>
                        </a:rPr>
                        <a:t>email</a:t>
                      </a:r>
                      <a:endParaRPr lang="en-IN" sz="1600">
                        <a:effectLst/>
                        <a:latin typeface="思源黑体-Medium"/>
                        <a:ea typeface="Bitstream Vera Sans"/>
                        <a:cs typeface="Times New Roman" panose="02020603050405020304" pitchFamily="18" charset="0"/>
                      </a:endParaRPr>
                    </a:p>
                  </a:txBody>
                  <a:tcPr marL="68580" marR="68580" marT="0" marB="0"/>
                </a:tc>
                <a:tc>
                  <a:txBody>
                    <a:bodyPr/>
                    <a:lstStyle/>
                    <a:p>
                      <a:pPr>
                        <a:lnSpc>
                          <a:spcPct val="115000"/>
                        </a:lnSpc>
                        <a:buNone/>
                      </a:pPr>
                      <a:r>
                        <a:rPr lang="en-IN" sz="1600">
                          <a:effectLst/>
                          <a:latin typeface="思源黑体-Medium"/>
                        </a:rPr>
                        <a:t>String</a:t>
                      </a:r>
                      <a:endParaRPr lang="en-IN" sz="1600">
                        <a:effectLst/>
                        <a:latin typeface="思源黑体-Medium"/>
                        <a:ea typeface="Bitstream Vera Sans"/>
                        <a:cs typeface="Times New Roman" panose="02020603050405020304" pitchFamily="18" charset="0"/>
                      </a:endParaRPr>
                    </a:p>
                  </a:txBody>
                  <a:tcPr marL="68580" marR="68580" marT="0" marB="0"/>
                </a:tc>
                <a:tc>
                  <a:txBody>
                    <a:bodyPr/>
                    <a:lstStyle/>
                    <a:p>
                      <a:pPr>
                        <a:lnSpc>
                          <a:spcPct val="115000"/>
                        </a:lnSpc>
                        <a:buNone/>
                      </a:pPr>
                      <a:r>
                        <a:rPr lang="en-IN" sz="1600">
                          <a:effectLst/>
                          <a:latin typeface="思源黑体-Medium"/>
                        </a:rPr>
                        <a:t>Business contact email</a:t>
                      </a:r>
                      <a:endParaRPr lang="en-IN" sz="1600">
                        <a:effectLst/>
                        <a:latin typeface="思源黑体-Medium"/>
                        <a:ea typeface="Bitstream Vera Sans"/>
                        <a:cs typeface="Times New Roman" panose="02020603050405020304" pitchFamily="18" charset="0"/>
                      </a:endParaRPr>
                    </a:p>
                  </a:txBody>
                  <a:tcPr marL="68580" marR="68580" marT="0" marB="0"/>
                </a:tc>
                <a:extLst>
                  <a:ext uri="{0D108BD9-81ED-4DB2-BD59-A6C34878D82A}">
                    <a16:rowId xmlns:a16="http://schemas.microsoft.com/office/drawing/2014/main" val="703382729"/>
                  </a:ext>
                </a:extLst>
              </a:tr>
              <a:tr h="271184">
                <a:tc>
                  <a:txBody>
                    <a:bodyPr/>
                    <a:lstStyle/>
                    <a:p>
                      <a:pPr>
                        <a:lnSpc>
                          <a:spcPct val="115000"/>
                        </a:lnSpc>
                        <a:buNone/>
                      </a:pPr>
                      <a:r>
                        <a:rPr lang="en-IN" sz="1600">
                          <a:effectLst/>
                          <a:latin typeface="思源黑体-Medium"/>
                        </a:rPr>
                        <a:t>phone</a:t>
                      </a:r>
                      <a:endParaRPr lang="en-IN" sz="1600">
                        <a:effectLst/>
                        <a:latin typeface="思源黑体-Medium"/>
                        <a:ea typeface="Bitstream Vera Sans"/>
                        <a:cs typeface="Times New Roman" panose="02020603050405020304" pitchFamily="18" charset="0"/>
                      </a:endParaRPr>
                    </a:p>
                  </a:txBody>
                  <a:tcPr marL="68580" marR="68580" marT="0" marB="0"/>
                </a:tc>
                <a:tc>
                  <a:txBody>
                    <a:bodyPr/>
                    <a:lstStyle/>
                    <a:p>
                      <a:pPr>
                        <a:lnSpc>
                          <a:spcPct val="115000"/>
                        </a:lnSpc>
                        <a:buNone/>
                      </a:pPr>
                      <a:r>
                        <a:rPr lang="en-IN" sz="1600">
                          <a:effectLst/>
                          <a:latin typeface="思源黑体-Medium"/>
                        </a:rPr>
                        <a:t>String</a:t>
                      </a:r>
                      <a:endParaRPr lang="en-IN" sz="1600">
                        <a:effectLst/>
                        <a:latin typeface="思源黑体-Medium"/>
                        <a:ea typeface="Bitstream Vera Sans"/>
                        <a:cs typeface="Times New Roman" panose="02020603050405020304" pitchFamily="18" charset="0"/>
                      </a:endParaRPr>
                    </a:p>
                  </a:txBody>
                  <a:tcPr marL="68580" marR="68580" marT="0" marB="0"/>
                </a:tc>
                <a:tc>
                  <a:txBody>
                    <a:bodyPr/>
                    <a:lstStyle/>
                    <a:p>
                      <a:pPr>
                        <a:lnSpc>
                          <a:spcPct val="115000"/>
                        </a:lnSpc>
                        <a:buNone/>
                      </a:pPr>
                      <a:r>
                        <a:rPr lang="en-IN" sz="1600">
                          <a:effectLst/>
                          <a:latin typeface="思源黑体-Medium"/>
                        </a:rPr>
                        <a:t>Business phone number</a:t>
                      </a:r>
                      <a:endParaRPr lang="en-IN" sz="1600">
                        <a:effectLst/>
                        <a:latin typeface="思源黑体-Medium"/>
                        <a:ea typeface="Bitstream Vera Sans"/>
                        <a:cs typeface="Times New Roman" panose="02020603050405020304" pitchFamily="18" charset="0"/>
                      </a:endParaRPr>
                    </a:p>
                  </a:txBody>
                  <a:tcPr marL="68580" marR="68580" marT="0" marB="0"/>
                </a:tc>
                <a:extLst>
                  <a:ext uri="{0D108BD9-81ED-4DB2-BD59-A6C34878D82A}">
                    <a16:rowId xmlns:a16="http://schemas.microsoft.com/office/drawing/2014/main" val="155953171"/>
                  </a:ext>
                </a:extLst>
              </a:tr>
              <a:tr h="271184">
                <a:tc>
                  <a:txBody>
                    <a:bodyPr/>
                    <a:lstStyle/>
                    <a:p>
                      <a:pPr>
                        <a:lnSpc>
                          <a:spcPct val="115000"/>
                        </a:lnSpc>
                        <a:buNone/>
                      </a:pPr>
                      <a:r>
                        <a:rPr lang="en-IN" sz="1600">
                          <a:effectLst/>
                          <a:latin typeface="思源黑体-Medium"/>
                        </a:rPr>
                        <a:t>address</a:t>
                      </a:r>
                      <a:endParaRPr lang="en-IN" sz="1600">
                        <a:effectLst/>
                        <a:latin typeface="思源黑体-Medium"/>
                        <a:ea typeface="Bitstream Vera Sans"/>
                        <a:cs typeface="Times New Roman" panose="02020603050405020304" pitchFamily="18" charset="0"/>
                      </a:endParaRPr>
                    </a:p>
                  </a:txBody>
                  <a:tcPr marL="68580" marR="68580" marT="0" marB="0"/>
                </a:tc>
                <a:tc>
                  <a:txBody>
                    <a:bodyPr/>
                    <a:lstStyle/>
                    <a:p>
                      <a:pPr>
                        <a:lnSpc>
                          <a:spcPct val="115000"/>
                        </a:lnSpc>
                        <a:buNone/>
                      </a:pPr>
                      <a:r>
                        <a:rPr lang="en-IN" sz="1600">
                          <a:effectLst/>
                          <a:latin typeface="思源黑体-Medium"/>
                        </a:rPr>
                        <a:t>String</a:t>
                      </a:r>
                      <a:endParaRPr lang="en-IN" sz="1600">
                        <a:effectLst/>
                        <a:latin typeface="思源黑体-Medium"/>
                        <a:ea typeface="Bitstream Vera Sans"/>
                        <a:cs typeface="Times New Roman" panose="02020603050405020304" pitchFamily="18" charset="0"/>
                      </a:endParaRPr>
                    </a:p>
                  </a:txBody>
                  <a:tcPr marL="68580" marR="68580" marT="0" marB="0"/>
                </a:tc>
                <a:tc>
                  <a:txBody>
                    <a:bodyPr/>
                    <a:lstStyle/>
                    <a:p>
                      <a:pPr>
                        <a:lnSpc>
                          <a:spcPct val="115000"/>
                        </a:lnSpc>
                        <a:buNone/>
                      </a:pPr>
                      <a:r>
                        <a:rPr lang="en-IN" sz="1600">
                          <a:effectLst/>
                          <a:latin typeface="思源黑体-Medium"/>
                        </a:rPr>
                        <a:t>Full address</a:t>
                      </a:r>
                      <a:endParaRPr lang="en-IN" sz="1600">
                        <a:effectLst/>
                        <a:latin typeface="思源黑体-Medium"/>
                        <a:ea typeface="Bitstream Vera Sans"/>
                        <a:cs typeface="Times New Roman" panose="02020603050405020304" pitchFamily="18" charset="0"/>
                      </a:endParaRPr>
                    </a:p>
                  </a:txBody>
                  <a:tcPr marL="68580" marR="68580" marT="0" marB="0"/>
                </a:tc>
                <a:extLst>
                  <a:ext uri="{0D108BD9-81ED-4DB2-BD59-A6C34878D82A}">
                    <a16:rowId xmlns:a16="http://schemas.microsoft.com/office/drawing/2014/main" val="648137727"/>
                  </a:ext>
                </a:extLst>
              </a:tr>
              <a:tr h="271184">
                <a:tc>
                  <a:txBody>
                    <a:bodyPr/>
                    <a:lstStyle/>
                    <a:p>
                      <a:pPr>
                        <a:lnSpc>
                          <a:spcPct val="115000"/>
                        </a:lnSpc>
                        <a:buNone/>
                      </a:pPr>
                      <a:r>
                        <a:rPr lang="en-IN" sz="1600">
                          <a:effectLst/>
                          <a:latin typeface="思源黑体-Medium"/>
                        </a:rPr>
                        <a:t>description</a:t>
                      </a:r>
                      <a:endParaRPr lang="en-IN" sz="1600">
                        <a:effectLst/>
                        <a:latin typeface="思源黑体-Medium"/>
                        <a:ea typeface="Bitstream Vera Sans"/>
                        <a:cs typeface="Times New Roman" panose="02020603050405020304" pitchFamily="18" charset="0"/>
                      </a:endParaRPr>
                    </a:p>
                  </a:txBody>
                  <a:tcPr marL="68580" marR="68580" marT="0" marB="0"/>
                </a:tc>
                <a:tc>
                  <a:txBody>
                    <a:bodyPr/>
                    <a:lstStyle/>
                    <a:p>
                      <a:pPr>
                        <a:lnSpc>
                          <a:spcPct val="115000"/>
                        </a:lnSpc>
                        <a:buNone/>
                      </a:pPr>
                      <a:r>
                        <a:rPr lang="en-IN" sz="1600">
                          <a:effectLst/>
                          <a:latin typeface="思源黑体-Medium"/>
                        </a:rPr>
                        <a:t>String</a:t>
                      </a:r>
                      <a:endParaRPr lang="en-IN" sz="1600">
                        <a:effectLst/>
                        <a:latin typeface="思源黑体-Medium"/>
                        <a:ea typeface="Bitstream Vera Sans"/>
                        <a:cs typeface="Times New Roman" panose="02020603050405020304" pitchFamily="18" charset="0"/>
                      </a:endParaRPr>
                    </a:p>
                  </a:txBody>
                  <a:tcPr marL="68580" marR="68580" marT="0" marB="0"/>
                </a:tc>
                <a:tc>
                  <a:txBody>
                    <a:bodyPr/>
                    <a:lstStyle/>
                    <a:p>
                      <a:pPr>
                        <a:lnSpc>
                          <a:spcPct val="115000"/>
                        </a:lnSpc>
                        <a:buNone/>
                      </a:pPr>
                      <a:r>
                        <a:rPr lang="en-IN" sz="1600">
                          <a:effectLst/>
                          <a:latin typeface="思源黑体-Medium"/>
                        </a:rPr>
                        <a:t>Short description or about section</a:t>
                      </a:r>
                      <a:endParaRPr lang="en-IN" sz="1600">
                        <a:effectLst/>
                        <a:latin typeface="思源黑体-Medium"/>
                        <a:ea typeface="Bitstream Vera Sans"/>
                        <a:cs typeface="Times New Roman" panose="02020603050405020304" pitchFamily="18" charset="0"/>
                      </a:endParaRPr>
                    </a:p>
                  </a:txBody>
                  <a:tcPr marL="68580" marR="68580" marT="0" marB="0"/>
                </a:tc>
                <a:extLst>
                  <a:ext uri="{0D108BD9-81ED-4DB2-BD59-A6C34878D82A}">
                    <a16:rowId xmlns:a16="http://schemas.microsoft.com/office/drawing/2014/main" val="402710366"/>
                  </a:ext>
                </a:extLst>
              </a:tr>
              <a:tr h="271184">
                <a:tc>
                  <a:txBody>
                    <a:bodyPr/>
                    <a:lstStyle/>
                    <a:p>
                      <a:pPr>
                        <a:lnSpc>
                          <a:spcPct val="115000"/>
                        </a:lnSpc>
                        <a:buNone/>
                      </a:pPr>
                      <a:r>
                        <a:rPr lang="en-IN" sz="1600">
                          <a:effectLst/>
                          <a:latin typeface="思源黑体-Medium"/>
                        </a:rPr>
                        <a:t>category</a:t>
                      </a:r>
                      <a:endParaRPr lang="en-IN" sz="1600">
                        <a:effectLst/>
                        <a:latin typeface="思源黑体-Medium"/>
                        <a:ea typeface="Bitstream Vera Sans"/>
                        <a:cs typeface="Times New Roman" panose="02020603050405020304" pitchFamily="18" charset="0"/>
                      </a:endParaRPr>
                    </a:p>
                  </a:txBody>
                  <a:tcPr marL="68580" marR="68580" marT="0" marB="0"/>
                </a:tc>
                <a:tc>
                  <a:txBody>
                    <a:bodyPr/>
                    <a:lstStyle/>
                    <a:p>
                      <a:pPr>
                        <a:lnSpc>
                          <a:spcPct val="115000"/>
                        </a:lnSpc>
                        <a:buNone/>
                      </a:pPr>
                      <a:r>
                        <a:rPr lang="en-IN" sz="1600">
                          <a:effectLst/>
                          <a:latin typeface="思源黑体-Medium"/>
                        </a:rPr>
                        <a:t>ObjectId</a:t>
                      </a:r>
                      <a:endParaRPr lang="en-IN" sz="1600">
                        <a:effectLst/>
                        <a:latin typeface="思源黑体-Medium"/>
                        <a:ea typeface="Bitstream Vera Sans"/>
                        <a:cs typeface="Times New Roman" panose="02020603050405020304" pitchFamily="18" charset="0"/>
                      </a:endParaRPr>
                    </a:p>
                  </a:txBody>
                  <a:tcPr marL="68580" marR="68580" marT="0" marB="0"/>
                </a:tc>
                <a:tc>
                  <a:txBody>
                    <a:bodyPr/>
                    <a:lstStyle/>
                    <a:p>
                      <a:pPr>
                        <a:lnSpc>
                          <a:spcPct val="115000"/>
                        </a:lnSpc>
                        <a:buNone/>
                      </a:pPr>
                      <a:r>
                        <a:rPr lang="en-IN" sz="1600">
                          <a:effectLst/>
                          <a:latin typeface="思源黑体-Medium"/>
                        </a:rPr>
                        <a:t>FK reference to Category collection</a:t>
                      </a:r>
                      <a:endParaRPr lang="en-IN" sz="1600">
                        <a:effectLst/>
                        <a:latin typeface="思源黑体-Medium"/>
                        <a:ea typeface="Bitstream Vera Sans"/>
                        <a:cs typeface="Times New Roman" panose="02020603050405020304" pitchFamily="18" charset="0"/>
                      </a:endParaRPr>
                    </a:p>
                  </a:txBody>
                  <a:tcPr marL="68580" marR="68580" marT="0" marB="0"/>
                </a:tc>
                <a:extLst>
                  <a:ext uri="{0D108BD9-81ED-4DB2-BD59-A6C34878D82A}">
                    <a16:rowId xmlns:a16="http://schemas.microsoft.com/office/drawing/2014/main" val="1211281659"/>
                  </a:ext>
                </a:extLst>
              </a:tr>
              <a:tr h="271184">
                <a:tc>
                  <a:txBody>
                    <a:bodyPr/>
                    <a:lstStyle/>
                    <a:p>
                      <a:pPr>
                        <a:lnSpc>
                          <a:spcPct val="115000"/>
                        </a:lnSpc>
                        <a:buNone/>
                      </a:pPr>
                      <a:r>
                        <a:rPr lang="en-IN" sz="1600">
                          <a:effectLst/>
                          <a:latin typeface="思源黑体-Medium"/>
                        </a:rPr>
                        <a:t>createdAt</a:t>
                      </a:r>
                      <a:endParaRPr lang="en-IN" sz="1600">
                        <a:effectLst/>
                        <a:latin typeface="思源黑体-Medium"/>
                        <a:ea typeface="Bitstream Vera Sans"/>
                        <a:cs typeface="Times New Roman" panose="02020603050405020304" pitchFamily="18" charset="0"/>
                      </a:endParaRPr>
                    </a:p>
                  </a:txBody>
                  <a:tcPr marL="68580" marR="68580" marT="0" marB="0"/>
                </a:tc>
                <a:tc>
                  <a:txBody>
                    <a:bodyPr/>
                    <a:lstStyle/>
                    <a:p>
                      <a:pPr>
                        <a:lnSpc>
                          <a:spcPct val="115000"/>
                        </a:lnSpc>
                        <a:buNone/>
                      </a:pPr>
                      <a:r>
                        <a:rPr lang="en-IN" sz="1600">
                          <a:effectLst/>
                          <a:latin typeface="思源黑体-Medium"/>
                        </a:rPr>
                        <a:t>Date</a:t>
                      </a:r>
                      <a:endParaRPr lang="en-IN" sz="1600">
                        <a:effectLst/>
                        <a:latin typeface="思源黑体-Medium"/>
                        <a:ea typeface="Bitstream Vera Sans"/>
                        <a:cs typeface="Times New Roman" panose="02020603050405020304" pitchFamily="18" charset="0"/>
                      </a:endParaRPr>
                    </a:p>
                  </a:txBody>
                  <a:tcPr marL="68580" marR="68580" marT="0" marB="0"/>
                </a:tc>
                <a:tc>
                  <a:txBody>
                    <a:bodyPr/>
                    <a:lstStyle/>
                    <a:p>
                      <a:pPr>
                        <a:lnSpc>
                          <a:spcPct val="115000"/>
                        </a:lnSpc>
                        <a:buNone/>
                      </a:pPr>
                      <a:r>
                        <a:rPr lang="en-IN" sz="1600" dirty="0">
                          <a:effectLst/>
                          <a:latin typeface="思源黑体-Medium"/>
                        </a:rPr>
                        <a:t>Timestamp of addition</a:t>
                      </a:r>
                      <a:endParaRPr lang="en-IN" sz="1600" dirty="0">
                        <a:effectLst/>
                        <a:latin typeface="思源黑体-Medium"/>
                        <a:ea typeface="Bitstream Vera Sans"/>
                        <a:cs typeface="Times New Roman" panose="02020603050405020304" pitchFamily="18" charset="0"/>
                      </a:endParaRPr>
                    </a:p>
                  </a:txBody>
                  <a:tcPr marL="68580" marR="68580" marT="0" marB="0"/>
                </a:tc>
                <a:extLst>
                  <a:ext uri="{0D108BD9-81ED-4DB2-BD59-A6C34878D82A}">
                    <a16:rowId xmlns:a16="http://schemas.microsoft.com/office/drawing/2014/main" val="523741782"/>
                  </a:ext>
                </a:extLst>
              </a:tr>
            </a:tbl>
          </a:graphicData>
        </a:graphic>
      </p:graphicFrame>
      <p:sp>
        <p:nvSpPr>
          <p:cNvPr id="6" name="Rectangle 2">
            <a:extLst>
              <a:ext uri="{FF2B5EF4-FFF2-40B4-BE49-F238E27FC236}">
                <a16:creationId xmlns:a16="http://schemas.microsoft.com/office/drawing/2014/main" id="{98E86038-F7AF-A260-1684-7500D988DA76}"/>
              </a:ext>
            </a:extLst>
          </p:cNvPr>
          <p:cNvSpPr>
            <a:spLocks noChangeArrowheads="1"/>
          </p:cNvSpPr>
          <p:nvPr/>
        </p:nvSpPr>
        <p:spPr bwMode="auto">
          <a:xfrm>
            <a:off x="794602" y="4352548"/>
            <a:ext cx="608859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Nimbus Roman No9 L" charset="0"/>
                <a:ea typeface="思源黑体-Medium"/>
                <a:cs typeface="Times New Roman" panose="02020603050405020304" pitchFamily="18" charset="0"/>
              </a:rPr>
              <a:t>2. Business Collection</a:t>
            </a:r>
            <a:endParaRPr kumimoji="0" lang="en-US" altLang="en-US" sz="1600" b="0" i="0" u="none" strike="noStrike" cap="none" normalizeH="0" baseline="0" dirty="0">
              <a:ln>
                <a:noFill/>
              </a:ln>
              <a:solidFill>
                <a:schemeClr val="tx1"/>
              </a:solidFill>
              <a:effectLst/>
              <a:ea typeface="思源黑体-Mediu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思源黑体-Medium"/>
                <a:ea typeface="思源黑体-Medium"/>
                <a:cs typeface="Times New Roman" panose="02020603050405020304" pitchFamily="18" charset="0"/>
              </a:rPr>
              <a:t>Represents businesses listed on the platform (e.g., salons, restaurants).</a:t>
            </a:r>
            <a:endParaRPr kumimoji="0" lang="en-US" altLang="en-US" sz="1600" b="0" i="0" u="none" strike="noStrike" cap="none" normalizeH="0" baseline="0" dirty="0">
              <a:ln>
                <a:noFill/>
              </a:ln>
              <a:solidFill>
                <a:schemeClr val="tx1"/>
              </a:solidFill>
              <a:effectLst/>
              <a:latin typeface="思源黑体-Medium"/>
              <a:ea typeface="思源黑体-Mediu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0D8A59F8-97B3-7C10-D12F-682813B58174}"/>
              </a:ext>
            </a:extLst>
          </p:cNvPr>
          <p:cNvPicPr>
            <a:picLocks noChangeAspect="1"/>
          </p:cNvPicPr>
          <p:nvPr/>
        </p:nvPicPr>
        <p:blipFill>
          <a:blip r:embed="rId2"/>
          <a:stretch>
            <a:fillRect/>
          </a:stretch>
        </p:blipFill>
        <p:spPr>
          <a:xfrm>
            <a:off x="0" y="0"/>
            <a:ext cx="14630400" cy="8238744"/>
          </a:xfrm>
          <a:prstGeom prst="rect">
            <a:avLst/>
          </a:prstGeom>
        </p:spPr>
      </p:pic>
      <p:graphicFrame>
        <p:nvGraphicFramePr>
          <p:cNvPr id="3" name="Table 2">
            <a:extLst>
              <a:ext uri="{FF2B5EF4-FFF2-40B4-BE49-F238E27FC236}">
                <a16:creationId xmlns:a16="http://schemas.microsoft.com/office/drawing/2014/main" id="{8DFA20B4-296E-2F7E-4C82-ED31B6C6598E}"/>
              </a:ext>
            </a:extLst>
          </p:cNvPr>
          <p:cNvGraphicFramePr>
            <a:graphicFrameLocks noGrp="1"/>
          </p:cNvGraphicFramePr>
          <p:nvPr>
            <p:extLst>
              <p:ext uri="{D42A27DB-BD31-4B8C-83A1-F6EECF244321}">
                <p14:modId xmlns:p14="http://schemas.microsoft.com/office/powerpoint/2010/main" val="3760547597"/>
              </p:ext>
            </p:extLst>
          </p:nvPr>
        </p:nvGraphicFramePr>
        <p:xfrm>
          <a:off x="904681" y="1330867"/>
          <a:ext cx="12821037" cy="1395274"/>
        </p:xfrm>
        <a:graphic>
          <a:graphicData uri="http://schemas.openxmlformats.org/drawingml/2006/table">
            <a:tbl>
              <a:tblPr firstRow="1" firstCol="1" bandRow="1">
                <a:tableStyleId>{5C22544A-7EE6-4342-B048-85BDC9FD1C3A}</a:tableStyleId>
              </a:tblPr>
              <a:tblGrid>
                <a:gridCol w="4273679">
                  <a:extLst>
                    <a:ext uri="{9D8B030D-6E8A-4147-A177-3AD203B41FA5}">
                      <a16:colId xmlns:a16="http://schemas.microsoft.com/office/drawing/2014/main" val="2652137861"/>
                    </a:ext>
                  </a:extLst>
                </a:gridCol>
                <a:gridCol w="4273679">
                  <a:extLst>
                    <a:ext uri="{9D8B030D-6E8A-4147-A177-3AD203B41FA5}">
                      <a16:colId xmlns:a16="http://schemas.microsoft.com/office/drawing/2014/main" val="212362113"/>
                    </a:ext>
                  </a:extLst>
                </a:gridCol>
                <a:gridCol w="4273679">
                  <a:extLst>
                    <a:ext uri="{9D8B030D-6E8A-4147-A177-3AD203B41FA5}">
                      <a16:colId xmlns:a16="http://schemas.microsoft.com/office/drawing/2014/main" val="2183318035"/>
                    </a:ext>
                  </a:extLst>
                </a:gridCol>
              </a:tblGrid>
              <a:tr h="347813">
                <a:tc>
                  <a:txBody>
                    <a:bodyPr/>
                    <a:lstStyle/>
                    <a:p>
                      <a:pPr>
                        <a:lnSpc>
                          <a:spcPct val="115000"/>
                        </a:lnSpc>
                        <a:buNone/>
                      </a:pPr>
                      <a:r>
                        <a:rPr lang="en-IN" sz="1300">
                          <a:effectLst/>
                        </a:rPr>
                        <a:t>Field</a:t>
                      </a:r>
                      <a:endParaRPr lang="en-IN" sz="1200">
                        <a:effectLst/>
                        <a:latin typeface="Nimbus Roman No9 L"/>
                        <a:ea typeface="Bitstream Vera Sans"/>
                        <a:cs typeface="Times New Roman" panose="02020603050405020304" pitchFamily="18" charset="0"/>
                      </a:endParaRPr>
                    </a:p>
                  </a:txBody>
                  <a:tcPr marL="68580" marR="68580" marT="0" marB="0"/>
                </a:tc>
                <a:tc>
                  <a:txBody>
                    <a:bodyPr/>
                    <a:lstStyle/>
                    <a:p>
                      <a:pPr>
                        <a:lnSpc>
                          <a:spcPct val="115000"/>
                        </a:lnSpc>
                        <a:buNone/>
                      </a:pPr>
                      <a:r>
                        <a:rPr lang="en-IN" sz="1300">
                          <a:effectLst/>
                        </a:rPr>
                        <a:t>Type</a:t>
                      </a:r>
                      <a:endParaRPr lang="en-IN" sz="1200">
                        <a:effectLst/>
                        <a:latin typeface="Nimbus Roman No9 L"/>
                        <a:ea typeface="Bitstream Vera Sans"/>
                        <a:cs typeface="Times New Roman" panose="02020603050405020304" pitchFamily="18" charset="0"/>
                      </a:endParaRPr>
                    </a:p>
                  </a:txBody>
                  <a:tcPr marL="68580" marR="68580" marT="0" marB="0"/>
                </a:tc>
                <a:tc>
                  <a:txBody>
                    <a:bodyPr/>
                    <a:lstStyle/>
                    <a:p>
                      <a:pPr>
                        <a:lnSpc>
                          <a:spcPct val="115000"/>
                        </a:lnSpc>
                        <a:buNone/>
                      </a:pPr>
                      <a:r>
                        <a:rPr lang="en-IN" sz="1300">
                          <a:effectLst/>
                        </a:rPr>
                        <a:t>Description</a:t>
                      </a:r>
                      <a:endParaRPr lang="en-IN" sz="1200">
                        <a:effectLst/>
                        <a:latin typeface="Nimbus Roman No9 L"/>
                        <a:ea typeface="Bitstream Vera Sans"/>
                        <a:cs typeface="Times New Roman" panose="02020603050405020304" pitchFamily="18" charset="0"/>
                      </a:endParaRPr>
                    </a:p>
                  </a:txBody>
                  <a:tcPr marL="68580" marR="68580" marT="0" marB="0"/>
                </a:tc>
                <a:extLst>
                  <a:ext uri="{0D108BD9-81ED-4DB2-BD59-A6C34878D82A}">
                    <a16:rowId xmlns:a16="http://schemas.microsoft.com/office/drawing/2014/main" val="2486352136"/>
                  </a:ext>
                </a:extLst>
              </a:tr>
              <a:tr h="351835">
                <a:tc>
                  <a:txBody>
                    <a:bodyPr/>
                    <a:lstStyle/>
                    <a:p>
                      <a:pPr>
                        <a:lnSpc>
                          <a:spcPct val="115000"/>
                        </a:lnSpc>
                        <a:buNone/>
                      </a:pPr>
                      <a:r>
                        <a:rPr lang="en-IN" sz="1300">
                          <a:effectLst/>
                        </a:rPr>
                        <a:t>_id</a:t>
                      </a:r>
                      <a:endParaRPr lang="en-IN" sz="1200">
                        <a:effectLst/>
                        <a:latin typeface="Nimbus Roman No9 L"/>
                        <a:ea typeface="Bitstream Vera Sans"/>
                        <a:cs typeface="Times New Roman" panose="02020603050405020304" pitchFamily="18" charset="0"/>
                      </a:endParaRPr>
                    </a:p>
                  </a:txBody>
                  <a:tcPr marL="68580" marR="68580" marT="0" marB="0"/>
                </a:tc>
                <a:tc>
                  <a:txBody>
                    <a:bodyPr/>
                    <a:lstStyle/>
                    <a:p>
                      <a:pPr>
                        <a:lnSpc>
                          <a:spcPct val="115000"/>
                        </a:lnSpc>
                        <a:buNone/>
                      </a:pPr>
                      <a:r>
                        <a:rPr lang="en-IN" sz="1300">
                          <a:effectLst/>
                        </a:rPr>
                        <a:t>ObjectId</a:t>
                      </a:r>
                      <a:endParaRPr lang="en-IN" sz="1200">
                        <a:effectLst/>
                        <a:latin typeface="Nimbus Roman No9 L"/>
                        <a:ea typeface="Bitstream Vera Sans"/>
                        <a:cs typeface="Times New Roman" panose="02020603050405020304" pitchFamily="18" charset="0"/>
                      </a:endParaRPr>
                    </a:p>
                  </a:txBody>
                  <a:tcPr marL="68580" marR="68580" marT="0" marB="0"/>
                </a:tc>
                <a:tc>
                  <a:txBody>
                    <a:bodyPr/>
                    <a:lstStyle/>
                    <a:p>
                      <a:pPr>
                        <a:lnSpc>
                          <a:spcPct val="115000"/>
                        </a:lnSpc>
                        <a:buNone/>
                      </a:pPr>
                      <a:r>
                        <a:rPr lang="en-IN" sz="1300">
                          <a:effectLst/>
                        </a:rPr>
                        <a:t>Unique identifier</a:t>
                      </a:r>
                      <a:endParaRPr lang="en-IN" sz="1200">
                        <a:effectLst/>
                        <a:latin typeface="Nimbus Roman No9 L"/>
                        <a:ea typeface="Bitstream Vera Sans"/>
                        <a:cs typeface="Times New Roman" panose="02020603050405020304" pitchFamily="18" charset="0"/>
                      </a:endParaRPr>
                    </a:p>
                  </a:txBody>
                  <a:tcPr marL="68580" marR="68580" marT="0" marB="0"/>
                </a:tc>
                <a:extLst>
                  <a:ext uri="{0D108BD9-81ED-4DB2-BD59-A6C34878D82A}">
                    <a16:rowId xmlns:a16="http://schemas.microsoft.com/office/drawing/2014/main" val="629564126"/>
                  </a:ext>
                </a:extLst>
              </a:tr>
              <a:tr h="347813">
                <a:tc>
                  <a:txBody>
                    <a:bodyPr/>
                    <a:lstStyle/>
                    <a:p>
                      <a:pPr>
                        <a:lnSpc>
                          <a:spcPct val="115000"/>
                        </a:lnSpc>
                        <a:buNone/>
                      </a:pPr>
                      <a:r>
                        <a:rPr lang="en-IN" sz="1300">
                          <a:effectLst/>
                        </a:rPr>
                        <a:t>name</a:t>
                      </a:r>
                      <a:endParaRPr lang="en-IN" sz="1200">
                        <a:effectLst/>
                        <a:latin typeface="Nimbus Roman No9 L"/>
                        <a:ea typeface="Bitstream Vera Sans"/>
                        <a:cs typeface="Times New Roman" panose="02020603050405020304" pitchFamily="18" charset="0"/>
                      </a:endParaRPr>
                    </a:p>
                  </a:txBody>
                  <a:tcPr marL="68580" marR="68580" marT="0" marB="0"/>
                </a:tc>
                <a:tc>
                  <a:txBody>
                    <a:bodyPr/>
                    <a:lstStyle/>
                    <a:p>
                      <a:pPr>
                        <a:lnSpc>
                          <a:spcPct val="115000"/>
                        </a:lnSpc>
                        <a:buNone/>
                      </a:pPr>
                      <a:r>
                        <a:rPr lang="en-IN" sz="1300">
                          <a:effectLst/>
                        </a:rPr>
                        <a:t>String</a:t>
                      </a:r>
                      <a:endParaRPr lang="en-IN" sz="1200">
                        <a:effectLst/>
                        <a:latin typeface="Nimbus Roman No9 L"/>
                        <a:ea typeface="Bitstream Vera Sans"/>
                        <a:cs typeface="Times New Roman" panose="02020603050405020304" pitchFamily="18" charset="0"/>
                      </a:endParaRPr>
                    </a:p>
                  </a:txBody>
                  <a:tcPr marL="68580" marR="68580" marT="0" marB="0"/>
                </a:tc>
                <a:tc>
                  <a:txBody>
                    <a:bodyPr/>
                    <a:lstStyle/>
                    <a:p>
                      <a:pPr>
                        <a:lnSpc>
                          <a:spcPct val="115000"/>
                        </a:lnSpc>
                        <a:buNone/>
                      </a:pPr>
                      <a:r>
                        <a:rPr lang="en-IN" sz="1300">
                          <a:effectLst/>
                        </a:rPr>
                        <a:t>e.g., Salon, Restaurant, Retail Store</a:t>
                      </a:r>
                      <a:endParaRPr lang="en-IN" sz="1200">
                        <a:effectLst/>
                        <a:latin typeface="Nimbus Roman No9 L"/>
                        <a:ea typeface="Bitstream Vera Sans"/>
                        <a:cs typeface="Times New Roman" panose="02020603050405020304" pitchFamily="18" charset="0"/>
                      </a:endParaRPr>
                    </a:p>
                  </a:txBody>
                  <a:tcPr marL="68580" marR="68580" marT="0" marB="0"/>
                </a:tc>
                <a:extLst>
                  <a:ext uri="{0D108BD9-81ED-4DB2-BD59-A6C34878D82A}">
                    <a16:rowId xmlns:a16="http://schemas.microsoft.com/office/drawing/2014/main" val="703661702"/>
                  </a:ext>
                </a:extLst>
              </a:tr>
              <a:tr h="347813">
                <a:tc>
                  <a:txBody>
                    <a:bodyPr/>
                    <a:lstStyle/>
                    <a:p>
                      <a:pPr>
                        <a:lnSpc>
                          <a:spcPct val="115000"/>
                        </a:lnSpc>
                        <a:buNone/>
                      </a:pPr>
                      <a:r>
                        <a:rPr lang="en-IN" sz="1300">
                          <a:effectLst/>
                        </a:rPr>
                        <a:t>type</a:t>
                      </a:r>
                      <a:endParaRPr lang="en-IN" sz="1200">
                        <a:effectLst/>
                        <a:latin typeface="Nimbus Roman No9 L"/>
                        <a:ea typeface="Bitstream Vera Sans"/>
                        <a:cs typeface="Times New Roman" panose="02020603050405020304" pitchFamily="18" charset="0"/>
                      </a:endParaRPr>
                    </a:p>
                  </a:txBody>
                  <a:tcPr marL="68580" marR="68580" marT="0" marB="0"/>
                </a:tc>
                <a:tc>
                  <a:txBody>
                    <a:bodyPr/>
                    <a:lstStyle/>
                    <a:p>
                      <a:pPr>
                        <a:lnSpc>
                          <a:spcPct val="115000"/>
                        </a:lnSpc>
                        <a:buNone/>
                      </a:pPr>
                      <a:r>
                        <a:rPr lang="en-IN" sz="1300">
                          <a:effectLst/>
                        </a:rPr>
                        <a:t>String</a:t>
                      </a:r>
                      <a:endParaRPr lang="en-IN" sz="1200">
                        <a:effectLst/>
                        <a:latin typeface="Nimbus Roman No9 L"/>
                        <a:ea typeface="Bitstream Vera Sans"/>
                        <a:cs typeface="Times New Roman" panose="02020603050405020304" pitchFamily="18" charset="0"/>
                      </a:endParaRPr>
                    </a:p>
                  </a:txBody>
                  <a:tcPr marL="68580" marR="68580" marT="0" marB="0"/>
                </a:tc>
                <a:tc>
                  <a:txBody>
                    <a:bodyPr/>
                    <a:lstStyle/>
                    <a:p>
                      <a:pPr>
                        <a:lnSpc>
                          <a:spcPct val="115000"/>
                        </a:lnSpc>
                        <a:buNone/>
                      </a:pPr>
                      <a:r>
                        <a:rPr lang="en-IN" sz="1300" dirty="0">
                          <a:effectLst/>
                        </a:rPr>
                        <a:t>appointment, table, or order</a:t>
                      </a:r>
                      <a:endParaRPr lang="en-IN" sz="1200" dirty="0">
                        <a:effectLst/>
                        <a:latin typeface="Nimbus Roman No9 L"/>
                        <a:ea typeface="Bitstream Vera Sans"/>
                        <a:cs typeface="Times New Roman" panose="02020603050405020304" pitchFamily="18" charset="0"/>
                      </a:endParaRPr>
                    </a:p>
                  </a:txBody>
                  <a:tcPr marL="68580" marR="68580" marT="0" marB="0"/>
                </a:tc>
                <a:extLst>
                  <a:ext uri="{0D108BD9-81ED-4DB2-BD59-A6C34878D82A}">
                    <a16:rowId xmlns:a16="http://schemas.microsoft.com/office/drawing/2014/main" val="1263235401"/>
                  </a:ext>
                </a:extLst>
              </a:tr>
            </a:tbl>
          </a:graphicData>
        </a:graphic>
      </p:graphicFrame>
      <p:sp>
        <p:nvSpPr>
          <p:cNvPr id="4" name="Rectangle 1">
            <a:extLst>
              <a:ext uri="{FF2B5EF4-FFF2-40B4-BE49-F238E27FC236}">
                <a16:creationId xmlns:a16="http://schemas.microsoft.com/office/drawing/2014/main" id="{49C64F16-974E-166F-2E06-D2F60CB4A4D4}"/>
              </a:ext>
            </a:extLst>
          </p:cNvPr>
          <p:cNvSpPr>
            <a:spLocks noChangeArrowheads="1"/>
          </p:cNvSpPr>
          <p:nvPr/>
        </p:nvSpPr>
        <p:spPr bwMode="auto">
          <a:xfrm>
            <a:off x="904681" y="660230"/>
            <a:ext cx="5902193"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思源黑体-Medium"/>
                <a:ea typeface="Times New Roman" panose="02020603050405020304" pitchFamily="18" charset="0"/>
                <a:cs typeface="Times New Roman" panose="02020603050405020304" pitchFamily="18" charset="0"/>
              </a:rPr>
              <a:t>3. Category Collection</a:t>
            </a:r>
            <a:endParaRPr kumimoji="0" lang="en-US" altLang="en-US" sz="1600" b="0" i="0" u="none" strike="noStrike" cap="none" normalizeH="0" baseline="0" dirty="0">
              <a:ln>
                <a:noFill/>
              </a:ln>
              <a:solidFill>
                <a:schemeClr val="tx1"/>
              </a:solidFill>
              <a:effectLst/>
              <a:latin typeface="思源黑体-Mediu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思源黑体-Medium"/>
                <a:ea typeface="Times New Roman" panose="02020603050405020304" pitchFamily="18" charset="0"/>
                <a:cs typeface="Times New Roman" panose="02020603050405020304" pitchFamily="18" charset="0"/>
              </a:rPr>
              <a:t>Predefined categories with booking logic (appointment/order/table).</a:t>
            </a:r>
            <a:endParaRPr kumimoji="0" lang="en-US" altLang="en-US" sz="1600" b="0" i="0" u="none" strike="noStrike" cap="none" normalizeH="0" baseline="0" dirty="0">
              <a:ln>
                <a:noFill/>
              </a:ln>
              <a:solidFill>
                <a:schemeClr val="tx1"/>
              </a:solidFill>
              <a:effectLst/>
              <a:latin typeface="思源黑体-Mediu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5" name="Table 4">
            <a:extLst>
              <a:ext uri="{FF2B5EF4-FFF2-40B4-BE49-F238E27FC236}">
                <a16:creationId xmlns:a16="http://schemas.microsoft.com/office/drawing/2014/main" id="{36253B34-5FC5-D601-495F-CBE92F6401EA}"/>
              </a:ext>
            </a:extLst>
          </p:cNvPr>
          <p:cNvGraphicFramePr>
            <a:graphicFrameLocks noGrp="1"/>
          </p:cNvGraphicFramePr>
          <p:nvPr>
            <p:extLst>
              <p:ext uri="{D42A27DB-BD31-4B8C-83A1-F6EECF244321}">
                <p14:modId xmlns:p14="http://schemas.microsoft.com/office/powerpoint/2010/main" val="1820497925"/>
              </p:ext>
            </p:extLst>
          </p:nvPr>
        </p:nvGraphicFramePr>
        <p:xfrm>
          <a:off x="904680" y="3607063"/>
          <a:ext cx="12617451" cy="1501080"/>
        </p:xfrm>
        <a:graphic>
          <a:graphicData uri="http://schemas.openxmlformats.org/drawingml/2006/table">
            <a:tbl>
              <a:tblPr firstRow="1" firstCol="1" bandRow="1">
                <a:tableStyleId>{5C22544A-7EE6-4342-B048-85BDC9FD1C3A}</a:tableStyleId>
              </a:tblPr>
              <a:tblGrid>
                <a:gridCol w="4205817">
                  <a:extLst>
                    <a:ext uri="{9D8B030D-6E8A-4147-A177-3AD203B41FA5}">
                      <a16:colId xmlns:a16="http://schemas.microsoft.com/office/drawing/2014/main" val="1682301946"/>
                    </a:ext>
                  </a:extLst>
                </a:gridCol>
                <a:gridCol w="4205817">
                  <a:extLst>
                    <a:ext uri="{9D8B030D-6E8A-4147-A177-3AD203B41FA5}">
                      <a16:colId xmlns:a16="http://schemas.microsoft.com/office/drawing/2014/main" val="4054401713"/>
                    </a:ext>
                  </a:extLst>
                </a:gridCol>
                <a:gridCol w="4205817">
                  <a:extLst>
                    <a:ext uri="{9D8B030D-6E8A-4147-A177-3AD203B41FA5}">
                      <a16:colId xmlns:a16="http://schemas.microsoft.com/office/drawing/2014/main" val="2563138574"/>
                    </a:ext>
                  </a:extLst>
                </a:gridCol>
              </a:tblGrid>
              <a:tr h="213360">
                <a:tc>
                  <a:txBody>
                    <a:bodyPr/>
                    <a:lstStyle/>
                    <a:p>
                      <a:pPr>
                        <a:lnSpc>
                          <a:spcPct val="115000"/>
                        </a:lnSpc>
                        <a:buNone/>
                      </a:pPr>
                      <a:r>
                        <a:rPr lang="en-IN" sz="1300">
                          <a:effectLst/>
                        </a:rPr>
                        <a:t>Field</a:t>
                      </a:r>
                      <a:endParaRPr lang="en-IN" sz="1200">
                        <a:effectLst/>
                        <a:latin typeface="Nimbus Roman No9 L"/>
                        <a:ea typeface="Bitstream Vera Sans"/>
                        <a:cs typeface="Times New Roman" panose="02020603050405020304" pitchFamily="18" charset="0"/>
                      </a:endParaRPr>
                    </a:p>
                  </a:txBody>
                  <a:tcPr marL="68580" marR="68580" marT="0" marB="0"/>
                </a:tc>
                <a:tc>
                  <a:txBody>
                    <a:bodyPr/>
                    <a:lstStyle/>
                    <a:p>
                      <a:pPr>
                        <a:lnSpc>
                          <a:spcPct val="115000"/>
                        </a:lnSpc>
                        <a:buNone/>
                      </a:pPr>
                      <a:r>
                        <a:rPr lang="en-IN" sz="1300">
                          <a:effectLst/>
                        </a:rPr>
                        <a:t>Type</a:t>
                      </a:r>
                      <a:endParaRPr lang="en-IN" sz="1200">
                        <a:effectLst/>
                        <a:latin typeface="Nimbus Roman No9 L"/>
                        <a:ea typeface="Bitstream Vera Sans"/>
                        <a:cs typeface="Times New Roman" panose="02020603050405020304" pitchFamily="18" charset="0"/>
                      </a:endParaRPr>
                    </a:p>
                  </a:txBody>
                  <a:tcPr marL="68580" marR="68580" marT="0" marB="0"/>
                </a:tc>
                <a:tc>
                  <a:txBody>
                    <a:bodyPr/>
                    <a:lstStyle/>
                    <a:p>
                      <a:pPr>
                        <a:lnSpc>
                          <a:spcPct val="115000"/>
                        </a:lnSpc>
                        <a:buNone/>
                      </a:pPr>
                      <a:r>
                        <a:rPr lang="en-IN" sz="1300">
                          <a:effectLst/>
                        </a:rPr>
                        <a:t>Description</a:t>
                      </a:r>
                      <a:endParaRPr lang="en-IN" sz="1200">
                        <a:effectLst/>
                        <a:latin typeface="Nimbus Roman No9 L"/>
                        <a:ea typeface="Bitstream Vera Sans"/>
                        <a:cs typeface="Times New Roman" panose="02020603050405020304" pitchFamily="18" charset="0"/>
                      </a:endParaRPr>
                    </a:p>
                  </a:txBody>
                  <a:tcPr marL="68580" marR="68580" marT="0" marB="0"/>
                </a:tc>
                <a:extLst>
                  <a:ext uri="{0D108BD9-81ED-4DB2-BD59-A6C34878D82A}">
                    <a16:rowId xmlns:a16="http://schemas.microsoft.com/office/drawing/2014/main" val="405505017"/>
                  </a:ext>
                </a:extLst>
              </a:tr>
              <a:tr h="213360">
                <a:tc>
                  <a:txBody>
                    <a:bodyPr/>
                    <a:lstStyle/>
                    <a:p>
                      <a:pPr>
                        <a:lnSpc>
                          <a:spcPct val="115000"/>
                        </a:lnSpc>
                        <a:buNone/>
                      </a:pPr>
                      <a:r>
                        <a:rPr lang="en-IN" sz="1300">
                          <a:effectLst/>
                        </a:rPr>
                        <a:t>_id</a:t>
                      </a:r>
                      <a:endParaRPr lang="en-IN" sz="1200">
                        <a:effectLst/>
                        <a:latin typeface="Nimbus Roman No9 L"/>
                        <a:ea typeface="Bitstream Vera Sans"/>
                        <a:cs typeface="Times New Roman" panose="02020603050405020304" pitchFamily="18" charset="0"/>
                      </a:endParaRPr>
                    </a:p>
                  </a:txBody>
                  <a:tcPr marL="68580" marR="68580" marT="0" marB="0"/>
                </a:tc>
                <a:tc>
                  <a:txBody>
                    <a:bodyPr/>
                    <a:lstStyle/>
                    <a:p>
                      <a:pPr>
                        <a:lnSpc>
                          <a:spcPct val="115000"/>
                        </a:lnSpc>
                        <a:buNone/>
                      </a:pPr>
                      <a:r>
                        <a:rPr lang="en-IN" sz="1300">
                          <a:effectLst/>
                        </a:rPr>
                        <a:t>ObjectId</a:t>
                      </a:r>
                      <a:endParaRPr lang="en-IN" sz="1200">
                        <a:effectLst/>
                        <a:latin typeface="Nimbus Roman No9 L"/>
                        <a:ea typeface="Bitstream Vera Sans"/>
                        <a:cs typeface="Times New Roman" panose="02020603050405020304" pitchFamily="18" charset="0"/>
                      </a:endParaRPr>
                    </a:p>
                  </a:txBody>
                  <a:tcPr marL="68580" marR="68580" marT="0" marB="0"/>
                </a:tc>
                <a:tc>
                  <a:txBody>
                    <a:bodyPr/>
                    <a:lstStyle/>
                    <a:p>
                      <a:pPr>
                        <a:lnSpc>
                          <a:spcPct val="115000"/>
                        </a:lnSpc>
                        <a:buNone/>
                      </a:pPr>
                      <a:r>
                        <a:rPr lang="en-IN" sz="1300">
                          <a:effectLst/>
                        </a:rPr>
                        <a:t>Unique identifier</a:t>
                      </a:r>
                      <a:endParaRPr lang="en-IN" sz="1200">
                        <a:effectLst/>
                        <a:latin typeface="Nimbus Roman No9 L"/>
                        <a:ea typeface="Bitstream Vera Sans"/>
                        <a:cs typeface="Times New Roman" panose="02020603050405020304" pitchFamily="18" charset="0"/>
                      </a:endParaRPr>
                    </a:p>
                  </a:txBody>
                  <a:tcPr marL="68580" marR="68580" marT="0" marB="0"/>
                </a:tc>
                <a:extLst>
                  <a:ext uri="{0D108BD9-81ED-4DB2-BD59-A6C34878D82A}">
                    <a16:rowId xmlns:a16="http://schemas.microsoft.com/office/drawing/2014/main" val="2103791141"/>
                  </a:ext>
                </a:extLst>
              </a:tr>
              <a:tr h="213360">
                <a:tc>
                  <a:txBody>
                    <a:bodyPr/>
                    <a:lstStyle/>
                    <a:p>
                      <a:pPr>
                        <a:lnSpc>
                          <a:spcPct val="115000"/>
                        </a:lnSpc>
                        <a:buNone/>
                      </a:pPr>
                      <a:r>
                        <a:rPr lang="en-IN" sz="1300">
                          <a:effectLst/>
                        </a:rPr>
                        <a:t>name</a:t>
                      </a:r>
                      <a:endParaRPr lang="en-IN" sz="1200">
                        <a:effectLst/>
                        <a:latin typeface="Nimbus Roman No9 L"/>
                        <a:ea typeface="Bitstream Vera Sans"/>
                        <a:cs typeface="Times New Roman" panose="02020603050405020304" pitchFamily="18" charset="0"/>
                      </a:endParaRPr>
                    </a:p>
                  </a:txBody>
                  <a:tcPr marL="68580" marR="68580" marT="0" marB="0"/>
                </a:tc>
                <a:tc>
                  <a:txBody>
                    <a:bodyPr/>
                    <a:lstStyle/>
                    <a:p>
                      <a:pPr>
                        <a:lnSpc>
                          <a:spcPct val="115000"/>
                        </a:lnSpc>
                        <a:buNone/>
                      </a:pPr>
                      <a:r>
                        <a:rPr lang="en-IN" sz="1300">
                          <a:effectLst/>
                        </a:rPr>
                        <a:t>String</a:t>
                      </a:r>
                      <a:endParaRPr lang="en-IN" sz="1200">
                        <a:effectLst/>
                        <a:latin typeface="Nimbus Roman No9 L"/>
                        <a:ea typeface="Bitstream Vera Sans"/>
                        <a:cs typeface="Times New Roman" panose="02020603050405020304" pitchFamily="18" charset="0"/>
                      </a:endParaRPr>
                    </a:p>
                  </a:txBody>
                  <a:tcPr marL="68580" marR="68580" marT="0" marB="0"/>
                </a:tc>
                <a:tc>
                  <a:txBody>
                    <a:bodyPr/>
                    <a:lstStyle/>
                    <a:p>
                      <a:pPr>
                        <a:lnSpc>
                          <a:spcPct val="115000"/>
                        </a:lnSpc>
                        <a:buNone/>
                      </a:pPr>
                      <a:r>
                        <a:rPr lang="en-IN" sz="1300">
                          <a:effectLst/>
                        </a:rPr>
                        <a:t>Name of product/service</a:t>
                      </a:r>
                      <a:endParaRPr lang="en-IN" sz="1200">
                        <a:effectLst/>
                        <a:latin typeface="Nimbus Roman No9 L"/>
                        <a:ea typeface="Bitstream Vera Sans"/>
                        <a:cs typeface="Times New Roman" panose="02020603050405020304" pitchFamily="18" charset="0"/>
                      </a:endParaRPr>
                    </a:p>
                  </a:txBody>
                  <a:tcPr marL="68580" marR="68580" marT="0" marB="0"/>
                </a:tc>
                <a:extLst>
                  <a:ext uri="{0D108BD9-81ED-4DB2-BD59-A6C34878D82A}">
                    <a16:rowId xmlns:a16="http://schemas.microsoft.com/office/drawing/2014/main" val="2149123871"/>
                  </a:ext>
                </a:extLst>
              </a:tr>
              <a:tr h="213360">
                <a:tc>
                  <a:txBody>
                    <a:bodyPr/>
                    <a:lstStyle/>
                    <a:p>
                      <a:pPr>
                        <a:lnSpc>
                          <a:spcPct val="115000"/>
                        </a:lnSpc>
                        <a:buNone/>
                      </a:pPr>
                      <a:r>
                        <a:rPr lang="en-IN" sz="1300">
                          <a:effectLst/>
                        </a:rPr>
                        <a:t>description</a:t>
                      </a:r>
                      <a:endParaRPr lang="en-IN" sz="1200">
                        <a:effectLst/>
                        <a:latin typeface="Nimbus Roman No9 L"/>
                        <a:ea typeface="Bitstream Vera Sans"/>
                        <a:cs typeface="Times New Roman" panose="02020603050405020304" pitchFamily="18" charset="0"/>
                      </a:endParaRPr>
                    </a:p>
                  </a:txBody>
                  <a:tcPr marL="68580" marR="68580" marT="0" marB="0"/>
                </a:tc>
                <a:tc>
                  <a:txBody>
                    <a:bodyPr/>
                    <a:lstStyle/>
                    <a:p>
                      <a:pPr>
                        <a:lnSpc>
                          <a:spcPct val="115000"/>
                        </a:lnSpc>
                        <a:buNone/>
                      </a:pPr>
                      <a:r>
                        <a:rPr lang="en-IN" sz="1300">
                          <a:effectLst/>
                        </a:rPr>
                        <a:t>String</a:t>
                      </a:r>
                      <a:endParaRPr lang="en-IN" sz="1200">
                        <a:effectLst/>
                        <a:latin typeface="Nimbus Roman No9 L"/>
                        <a:ea typeface="Bitstream Vera Sans"/>
                        <a:cs typeface="Times New Roman" panose="02020603050405020304" pitchFamily="18" charset="0"/>
                      </a:endParaRPr>
                    </a:p>
                  </a:txBody>
                  <a:tcPr marL="68580" marR="68580" marT="0" marB="0"/>
                </a:tc>
                <a:tc>
                  <a:txBody>
                    <a:bodyPr/>
                    <a:lstStyle/>
                    <a:p>
                      <a:pPr>
                        <a:lnSpc>
                          <a:spcPct val="115000"/>
                        </a:lnSpc>
                        <a:buNone/>
                      </a:pPr>
                      <a:r>
                        <a:rPr lang="en-IN" sz="1300">
                          <a:effectLst/>
                        </a:rPr>
                        <a:t>Details about the product/service</a:t>
                      </a:r>
                      <a:endParaRPr lang="en-IN" sz="1200">
                        <a:effectLst/>
                        <a:latin typeface="Nimbus Roman No9 L"/>
                        <a:ea typeface="Bitstream Vera Sans"/>
                        <a:cs typeface="Times New Roman" panose="02020603050405020304" pitchFamily="18" charset="0"/>
                      </a:endParaRPr>
                    </a:p>
                  </a:txBody>
                  <a:tcPr marL="68580" marR="68580" marT="0" marB="0"/>
                </a:tc>
                <a:extLst>
                  <a:ext uri="{0D108BD9-81ED-4DB2-BD59-A6C34878D82A}">
                    <a16:rowId xmlns:a16="http://schemas.microsoft.com/office/drawing/2014/main" val="1154761894"/>
                  </a:ext>
                </a:extLst>
              </a:tr>
              <a:tr h="213360">
                <a:tc>
                  <a:txBody>
                    <a:bodyPr/>
                    <a:lstStyle/>
                    <a:p>
                      <a:pPr>
                        <a:lnSpc>
                          <a:spcPct val="115000"/>
                        </a:lnSpc>
                        <a:buNone/>
                      </a:pPr>
                      <a:r>
                        <a:rPr lang="en-IN" sz="1300" dirty="0">
                          <a:effectLst/>
                        </a:rPr>
                        <a:t>price</a:t>
                      </a:r>
                      <a:endParaRPr lang="en-IN" sz="1200" dirty="0">
                        <a:effectLst/>
                        <a:latin typeface="Nimbus Roman No9 L"/>
                        <a:ea typeface="Bitstream Vera Sans"/>
                        <a:cs typeface="Times New Roman" panose="02020603050405020304" pitchFamily="18" charset="0"/>
                      </a:endParaRPr>
                    </a:p>
                  </a:txBody>
                  <a:tcPr marL="68580" marR="68580" marT="0" marB="0"/>
                </a:tc>
                <a:tc>
                  <a:txBody>
                    <a:bodyPr/>
                    <a:lstStyle/>
                    <a:p>
                      <a:pPr>
                        <a:lnSpc>
                          <a:spcPct val="115000"/>
                        </a:lnSpc>
                        <a:buNone/>
                      </a:pPr>
                      <a:r>
                        <a:rPr lang="en-IN" sz="1300">
                          <a:effectLst/>
                        </a:rPr>
                        <a:t>Number</a:t>
                      </a:r>
                      <a:endParaRPr lang="en-IN" sz="1200">
                        <a:effectLst/>
                        <a:latin typeface="Nimbus Roman No9 L"/>
                        <a:ea typeface="Bitstream Vera Sans"/>
                        <a:cs typeface="Times New Roman" panose="02020603050405020304" pitchFamily="18" charset="0"/>
                      </a:endParaRPr>
                    </a:p>
                  </a:txBody>
                  <a:tcPr marL="68580" marR="68580" marT="0" marB="0"/>
                </a:tc>
                <a:tc>
                  <a:txBody>
                    <a:bodyPr/>
                    <a:lstStyle/>
                    <a:p>
                      <a:pPr>
                        <a:lnSpc>
                          <a:spcPct val="115000"/>
                        </a:lnSpc>
                        <a:buNone/>
                      </a:pPr>
                      <a:r>
                        <a:rPr lang="en-IN" sz="1300">
                          <a:effectLst/>
                        </a:rPr>
                        <a:t>Price in INR or other local currency</a:t>
                      </a:r>
                      <a:endParaRPr lang="en-IN" sz="1200">
                        <a:effectLst/>
                        <a:latin typeface="Nimbus Roman No9 L"/>
                        <a:ea typeface="Bitstream Vera Sans"/>
                        <a:cs typeface="Times New Roman" panose="02020603050405020304" pitchFamily="18" charset="0"/>
                      </a:endParaRPr>
                    </a:p>
                  </a:txBody>
                  <a:tcPr marL="68580" marR="68580" marT="0" marB="0"/>
                </a:tc>
                <a:extLst>
                  <a:ext uri="{0D108BD9-81ED-4DB2-BD59-A6C34878D82A}">
                    <a16:rowId xmlns:a16="http://schemas.microsoft.com/office/drawing/2014/main" val="2497459982"/>
                  </a:ext>
                </a:extLst>
              </a:tr>
              <a:tr h="213360">
                <a:tc>
                  <a:txBody>
                    <a:bodyPr/>
                    <a:lstStyle/>
                    <a:p>
                      <a:pPr>
                        <a:lnSpc>
                          <a:spcPct val="115000"/>
                        </a:lnSpc>
                        <a:buNone/>
                      </a:pPr>
                      <a:r>
                        <a:rPr lang="en-IN" sz="1300">
                          <a:effectLst/>
                        </a:rPr>
                        <a:t>businessId</a:t>
                      </a:r>
                      <a:endParaRPr lang="en-IN" sz="1200">
                        <a:effectLst/>
                        <a:latin typeface="Nimbus Roman No9 L"/>
                        <a:ea typeface="Bitstream Vera Sans"/>
                        <a:cs typeface="Times New Roman" panose="02020603050405020304" pitchFamily="18" charset="0"/>
                      </a:endParaRPr>
                    </a:p>
                  </a:txBody>
                  <a:tcPr marL="68580" marR="68580" marT="0" marB="0"/>
                </a:tc>
                <a:tc>
                  <a:txBody>
                    <a:bodyPr/>
                    <a:lstStyle/>
                    <a:p>
                      <a:pPr>
                        <a:lnSpc>
                          <a:spcPct val="115000"/>
                        </a:lnSpc>
                        <a:buNone/>
                      </a:pPr>
                      <a:r>
                        <a:rPr lang="en-IN" sz="1300">
                          <a:effectLst/>
                        </a:rPr>
                        <a:t>ObjectId</a:t>
                      </a:r>
                      <a:endParaRPr lang="en-IN" sz="1200">
                        <a:effectLst/>
                        <a:latin typeface="Nimbus Roman No9 L"/>
                        <a:ea typeface="Bitstream Vera Sans"/>
                        <a:cs typeface="Times New Roman" panose="02020603050405020304" pitchFamily="18" charset="0"/>
                      </a:endParaRPr>
                    </a:p>
                  </a:txBody>
                  <a:tcPr marL="68580" marR="68580" marT="0" marB="0"/>
                </a:tc>
                <a:tc>
                  <a:txBody>
                    <a:bodyPr/>
                    <a:lstStyle/>
                    <a:p>
                      <a:pPr>
                        <a:lnSpc>
                          <a:spcPct val="115000"/>
                        </a:lnSpc>
                        <a:buNone/>
                      </a:pPr>
                      <a:r>
                        <a:rPr lang="en-IN" sz="1300">
                          <a:effectLst/>
                        </a:rPr>
                        <a:t>FK reference to Business collection</a:t>
                      </a:r>
                      <a:endParaRPr lang="en-IN" sz="1200">
                        <a:effectLst/>
                        <a:latin typeface="Nimbus Roman No9 L"/>
                        <a:ea typeface="Bitstream Vera Sans"/>
                        <a:cs typeface="Times New Roman" panose="02020603050405020304" pitchFamily="18" charset="0"/>
                      </a:endParaRPr>
                    </a:p>
                  </a:txBody>
                  <a:tcPr marL="68580" marR="68580" marT="0" marB="0"/>
                </a:tc>
                <a:extLst>
                  <a:ext uri="{0D108BD9-81ED-4DB2-BD59-A6C34878D82A}">
                    <a16:rowId xmlns:a16="http://schemas.microsoft.com/office/drawing/2014/main" val="5081092"/>
                  </a:ext>
                </a:extLst>
              </a:tr>
              <a:tr h="213360">
                <a:tc>
                  <a:txBody>
                    <a:bodyPr/>
                    <a:lstStyle/>
                    <a:p>
                      <a:pPr>
                        <a:lnSpc>
                          <a:spcPct val="115000"/>
                        </a:lnSpc>
                        <a:buNone/>
                      </a:pPr>
                      <a:r>
                        <a:rPr lang="en-IN" sz="1300">
                          <a:effectLst/>
                        </a:rPr>
                        <a:t>createdAt</a:t>
                      </a:r>
                      <a:endParaRPr lang="en-IN" sz="1200">
                        <a:effectLst/>
                        <a:latin typeface="Nimbus Roman No9 L"/>
                        <a:ea typeface="Bitstream Vera Sans"/>
                        <a:cs typeface="Times New Roman" panose="02020603050405020304" pitchFamily="18" charset="0"/>
                      </a:endParaRPr>
                    </a:p>
                  </a:txBody>
                  <a:tcPr marL="68580" marR="68580" marT="0" marB="0"/>
                </a:tc>
                <a:tc>
                  <a:txBody>
                    <a:bodyPr/>
                    <a:lstStyle/>
                    <a:p>
                      <a:pPr>
                        <a:lnSpc>
                          <a:spcPct val="115000"/>
                        </a:lnSpc>
                        <a:buNone/>
                      </a:pPr>
                      <a:r>
                        <a:rPr lang="en-IN" sz="1300">
                          <a:effectLst/>
                        </a:rPr>
                        <a:t>Date</a:t>
                      </a:r>
                      <a:endParaRPr lang="en-IN" sz="1200">
                        <a:effectLst/>
                        <a:latin typeface="Nimbus Roman No9 L"/>
                        <a:ea typeface="Bitstream Vera Sans"/>
                        <a:cs typeface="Times New Roman" panose="02020603050405020304" pitchFamily="18" charset="0"/>
                      </a:endParaRPr>
                    </a:p>
                  </a:txBody>
                  <a:tcPr marL="68580" marR="68580" marT="0" marB="0"/>
                </a:tc>
                <a:tc>
                  <a:txBody>
                    <a:bodyPr/>
                    <a:lstStyle/>
                    <a:p>
                      <a:pPr>
                        <a:lnSpc>
                          <a:spcPct val="115000"/>
                        </a:lnSpc>
                        <a:buNone/>
                      </a:pPr>
                      <a:r>
                        <a:rPr lang="en-IN" sz="1300" dirty="0">
                          <a:effectLst/>
                        </a:rPr>
                        <a:t>Timestamp of creation</a:t>
                      </a:r>
                      <a:endParaRPr lang="en-IN" sz="1200" dirty="0">
                        <a:effectLst/>
                        <a:latin typeface="Nimbus Roman No9 L"/>
                        <a:ea typeface="Bitstream Vera Sans"/>
                        <a:cs typeface="Times New Roman" panose="02020603050405020304" pitchFamily="18" charset="0"/>
                      </a:endParaRPr>
                    </a:p>
                  </a:txBody>
                  <a:tcPr marL="68580" marR="68580" marT="0" marB="0"/>
                </a:tc>
                <a:extLst>
                  <a:ext uri="{0D108BD9-81ED-4DB2-BD59-A6C34878D82A}">
                    <a16:rowId xmlns:a16="http://schemas.microsoft.com/office/drawing/2014/main" val="3532461868"/>
                  </a:ext>
                </a:extLst>
              </a:tr>
            </a:tbl>
          </a:graphicData>
        </a:graphic>
      </p:graphicFrame>
      <p:graphicFrame>
        <p:nvGraphicFramePr>
          <p:cNvPr id="6" name="Table 5">
            <a:extLst>
              <a:ext uri="{FF2B5EF4-FFF2-40B4-BE49-F238E27FC236}">
                <a16:creationId xmlns:a16="http://schemas.microsoft.com/office/drawing/2014/main" id="{544BA29E-E90A-B79C-101B-D0549D46AED3}"/>
              </a:ext>
            </a:extLst>
          </p:cNvPr>
          <p:cNvGraphicFramePr>
            <a:graphicFrameLocks noGrp="1"/>
          </p:cNvGraphicFramePr>
          <p:nvPr>
            <p:extLst>
              <p:ext uri="{D42A27DB-BD31-4B8C-83A1-F6EECF244321}">
                <p14:modId xmlns:p14="http://schemas.microsoft.com/office/powerpoint/2010/main" val="3382673030"/>
              </p:ext>
            </p:extLst>
          </p:nvPr>
        </p:nvGraphicFramePr>
        <p:xfrm>
          <a:off x="904681" y="6093793"/>
          <a:ext cx="12617451" cy="1981200"/>
        </p:xfrm>
        <a:graphic>
          <a:graphicData uri="http://schemas.openxmlformats.org/drawingml/2006/table">
            <a:tbl>
              <a:tblPr firstRow="1" firstCol="1" bandRow="1">
                <a:tableStyleId>{5C22544A-7EE6-4342-B048-85BDC9FD1C3A}</a:tableStyleId>
              </a:tblPr>
              <a:tblGrid>
                <a:gridCol w="4205817">
                  <a:extLst>
                    <a:ext uri="{9D8B030D-6E8A-4147-A177-3AD203B41FA5}">
                      <a16:colId xmlns:a16="http://schemas.microsoft.com/office/drawing/2014/main" val="2206752965"/>
                    </a:ext>
                  </a:extLst>
                </a:gridCol>
                <a:gridCol w="4205817">
                  <a:extLst>
                    <a:ext uri="{9D8B030D-6E8A-4147-A177-3AD203B41FA5}">
                      <a16:colId xmlns:a16="http://schemas.microsoft.com/office/drawing/2014/main" val="323783629"/>
                    </a:ext>
                  </a:extLst>
                </a:gridCol>
                <a:gridCol w="4205817">
                  <a:extLst>
                    <a:ext uri="{9D8B030D-6E8A-4147-A177-3AD203B41FA5}">
                      <a16:colId xmlns:a16="http://schemas.microsoft.com/office/drawing/2014/main" val="3165790656"/>
                    </a:ext>
                  </a:extLst>
                </a:gridCol>
              </a:tblGrid>
              <a:tr h="198120">
                <a:tc>
                  <a:txBody>
                    <a:bodyPr/>
                    <a:lstStyle/>
                    <a:p>
                      <a:pPr>
                        <a:buNone/>
                      </a:pPr>
                      <a:r>
                        <a:rPr lang="en-IN" sz="1300">
                          <a:effectLst/>
                        </a:rPr>
                        <a:t>Field</a:t>
                      </a:r>
                      <a:endParaRPr lang="en-IN" sz="1200">
                        <a:effectLst/>
                        <a:latin typeface="Nimbus Roman No9 L"/>
                        <a:ea typeface="Bitstream Vera Sans"/>
                        <a:cs typeface="Times New Roman" panose="02020603050405020304" pitchFamily="18" charset="0"/>
                      </a:endParaRPr>
                    </a:p>
                  </a:txBody>
                  <a:tcPr marL="68580" marR="68580" marT="0" marB="0"/>
                </a:tc>
                <a:tc>
                  <a:txBody>
                    <a:bodyPr/>
                    <a:lstStyle/>
                    <a:p>
                      <a:pPr>
                        <a:buNone/>
                      </a:pPr>
                      <a:r>
                        <a:rPr lang="en-IN" sz="1300">
                          <a:effectLst/>
                        </a:rPr>
                        <a:t>Type</a:t>
                      </a:r>
                      <a:endParaRPr lang="en-IN" sz="1200">
                        <a:effectLst/>
                        <a:latin typeface="Nimbus Roman No9 L"/>
                        <a:ea typeface="Bitstream Vera Sans"/>
                        <a:cs typeface="Times New Roman" panose="02020603050405020304" pitchFamily="18" charset="0"/>
                      </a:endParaRPr>
                    </a:p>
                  </a:txBody>
                  <a:tcPr marL="68580" marR="68580" marT="0" marB="0"/>
                </a:tc>
                <a:tc>
                  <a:txBody>
                    <a:bodyPr/>
                    <a:lstStyle/>
                    <a:p>
                      <a:pPr>
                        <a:buNone/>
                      </a:pPr>
                      <a:r>
                        <a:rPr lang="en-IN" sz="1300">
                          <a:effectLst/>
                        </a:rPr>
                        <a:t>Description</a:t>
                      </a:r>
                      <a:endParaRPr lang="en-IN" sz="1200">
                        <a:effectLst/>
                        <a:latin typeface="Nimbus Roman No9 L"/>
                        <a:ea typeface="Bitstream Vera Sans"/>
                        <a:cs typeface="Times New Roman" panose="02020603050405020304" pitchFamily="18" charset="0"/>
                      </a:endParaRPr>
                    </a:p>
                  </a:txBody>
                  <a:tcPr marL="68580" marR="68580" marT="0" marB="0"/>
                </a:tc>
                <a:extLst>
                  <a:ext uri="{0D108BD9-81ED-4DB2-BD59-A6C34878D82A}">
                    <a16:rowId xmlns:a16="http://schemas.microsoft.com/office/drawing/2014/main" val="2380094937"/>
                  </a:ext>
                </a:extLst>
              </a:tr>
              <a:tr h="198120">
                <a:tc>
                  <a:txBody>
                    <a:bodyPr/>
                    <a:lstStyle/>
                    <a:p>
                      <a:pPr>
                        <a:buNone/>
                      </a:pPr>
                      <a:r>
                        <a:rPr lang="en-IN" sz="1300">
                          <a:effectLst/>
                        </a:rPr>
                        <a:t>_id</a:t>
                      </a:r>
                      <a:endParaRPr lang="en-IN" sz="1200">
                        <a:effectLst/>
                        <a:latin typeface="Nimbus Roman No9 L"/>
                        <a:ea typeface="Bitstream Vera Sans"/>
                        <a:cs typeface="Times New Roman" panose="02020603050405020304" pitchFamily="18" charset="0"/>
                      </a:endParaRPr>
                    </a:p>
                  </a:txBody>
                  <a:tcPr marL="68580" marR="68580" marT="0" marB="0"/>
                </a:tc>
                <a:tc>
                  <a:txBody>
                    <a:bodyPr/>
                    <a:lstStyle/>
                    <a:p>
                      <a:pPr>
                        <a:buNone/>
                      </a:pPr>
                      <a:r>
                        <a:rPr lang="en-IN" sz="1300">
                          <a:effectLst/>
                        </a:rPr>
                        <a:t>ObjectId</a:t>
                      </a:r>
                      <a:endParaRPr lang="en-IN" sz="1200">
                        <a:effectLst/>
                        <a:latin typeface="Nimbus Roman No9 L"/>
                        <a:ea typeface="Bitstream Vera Sans"/>
                        <a:cs typeface="Times New Roman" panose="02020603050405020304" pitchFamily="18" charset="0"/>
                      </a:endParaRPr>
                    </a:p>
                  </a:txBody>
                  <a:tcPr marL="68580" marR="68580" marT="0" marB="0"/>
                </a:tc>
                <a:tc>
                  <a:txBody>
                    <a:bodyPr/>
                    <a:lstStyle/>
                    <a:p>
                      <a:pPr>
                        <a:buNone/>
                      </a:pPr>
                      <a:r>
                        <a:rPr lang="en-IN" sz="1300">
                          <a:effectLst/>
                        </a:rPr>
                        <a:t>Unique identifier</a:t>
                      </a:r>
                      <a:endParaRPr lang="en-IN" sz="1200">
                        <a:effectLst/>
                        <a:latin typeface="Nimbus Roman No9 L"/>
                        <a:ea typeface="Bitstream Vera Sans"/>
                        <a:cs typeface="Times New Roman" panose="02020603050405020304" pitchFamily="18" charset="0"/>
                      </a:endParaRPr>
                    </a:p>
                  </a:txBody>
                  <a:tcPr marL="68580" marR="68580" marT="0" marB="0"/>
                </a:tc>
                <a:extLst>
                  <a:ext uri="{0D108BD9-81ED-4DB2-BD59-A6C34878D82A}">
                    <a16:rowId xmlns:a16="http://schemas.microsoft.com/office/drawing/2014/main" val="1313473932"/>
                  </a:ext>
                </a:extLst>
              </a:tr>
              <a:tr h="198120">
                <a:tc>
                  <a:txBody>
                    <a:bodyPr/>
                    <a:lstStyle/>
                    <a:p>
                      <a:pPr>
                        <a:buNone/>
                      </a:pPr>
                      <a:r>
                        <a:rPr lang="en-IN" sz="1300">
                          <a:effectLst/>
                        </a:rPr>
                        <a:t>userId</a:t>
                      </a:r>
                      <a:endParaRPr lang="en-IN" sz="1200">
                        <a:effectLst/>
                        <a:latin typeface="Nimbus Roman No9 L"/>
                        <a:ea typeface="Bitstream Vera Sans"/>
                        <a:cs typeface="Times New Roman" panose="02020603050405020304" pitchFamily="18" charset="0"/>
                      </a:endParaRPr>
                    </a:p>
                  </a:txBody>
                  <a:tcPr marL="68580" marR="68580" marT="0" marB="0"/>
                </a:tc>
                <a:tc>
                  <a:txBody>
                    <a:bodyPr/>
                    <a:lstStyle/>
                    <a:p>
                      <a:pPr>
                        <a:buNone/>
                      </a:pPr>
                      <a:r>
                        <a:rPr lang="en-IN" sz="1300">
                          <a:effectLst/>
                        </a:rPr>
                        <a:t>ObjectId</a:t>
                      </a:r>
                      <a:endParaRPr lang="en-IN" sz="1200">
                        <a:effectLst/>
                        <a:latin typeface="Nimbus Roman No9 L"/>
                        <a:ea typeface="Bitstream Vera Sans"/>
                        <a:cs typeface="Times New Roman" panose="02020603050405020304" pitchFamily="18" charset="0"/>
                      </a:endParaRPr>
                    </a:p>
                  </a:txBody>
                  <a:tcPr marL="68580" marR="68580" marT="0" marB="0"/>
                </a:tc>
                <a:tc>
                  <a:txBody>
                    <a:bodyPr/>
                    <a:lstStyle/>
                    <a:p>
                      <a:pPr>
                        <a:buNone/>
                      </a:pPr>
                      <a:r>
                        <a:rPr lang="en-IN" sz="1300">
                          <a:effectLst/>
                        </a:rPr>
                        <a:t>FK to User collection</a:t>
                      </a:r>
                      <a:endParaRPr lang="en-IN" sz="1200">
                        <a:effectLst/>
                        <a:latin typeface="Nimbus Roman No9 L"/>
                        <a:ea typeface="Bitstream Vera Sans"/>
                        <a:cs typeface="Times New Roman" panose="02020603050405020304" pitchFamily="18" charset="0"/>
                      </a:endParaRPr>
                    </a:p>
                  </a:txBody>
                  <a:tcPr marL="68580" marR="68580" marT="0" marB="0"/>
                </a:tc>
                <a:extLst>
                  <a:ext uri="{0D108BD9-81ED-4DB2-BD59-A6C34878D82A}">
                    <a16:rowId xmlns:a16="http://schemas.microsoft.com/office/drawing/2014/main" val="2456519123"/>
                  </a:ext>
                </a:extLst>
              </a:tr>
              <a:tr h="198120">
                <a:tc>
                  <a:txBody>
                    <a:bodyPr/>
                    <a:lstStyle/>
                    <a:p>
                      <a:pPr>
                        <a:buNone/>
                      </a:pPr>
                      <a:r>
                        <a:rPr lang="en-IN" sz="1300">
                          <a:effectLst/>
                        </a:rPr>
                        <a:t>businessId</a:t>
                      </a:r>
                      <a:endParaRPr lang="en-IN" sz="1200">
                        <a:effectLst/>
                        <a:latin typeface="Nimbus Roman No9 L"/>
                        <a:ea typeface="Bitstream Vera Sans"/>
                        <a:cs typeface="Times New Roman" panose="02020603050405020304" pitchFamily="18" charset="0"/>
                      </a:endParaRPr>
                    </a:p>
                  </a:txBody>
                  <a:tcPr marL="68580" marR="68580" marT="0" marB="0"/>
                </a:tc>
                <a:tc>
                  <a:txBody>
                    <a:bodyPr/>
                    <a:lstStyle/>
                    <a:p>
                      <a:pPr>
                        <a:buNone/>
                      </a:pPr>
                      <a:r>
                        <a:rPr lang="en-IN" sz="1300">
                          <a:effectLst/>
                        </a:rPr>
                        <a:t>ObjectId</a:t>
                      </a:r>
                      <a:endParaRPr lang="en-IN" sz="1200">
                        <a:effectLst/>
                        <a:latin typeface="Nimbus Roman No9 L"/>
                        <a:ea typeface="Bitstream Vera Sans"/>
                        <a:cs typeface="Times New Roman" panose="02020603050405020304" pitchFamily="18" charset="0"/>
                      </a:endParaRPr>
                    </a:p>
                  </a:txBody>
                  <a:tcPr marL="68580" marR="68580" marT="0" marB="0"/>
                </a:tc>
                <a:tc>
                  <a:txBody>
                    <a:bodyPr/>
                    <a:lstStyle/>
                    <a:p>
                      <a:pPr>
                        <a:buNone/>
                      </a:pPr>
                      <a:r>
                        <a:rPr lang="en-IN" sz="1300">
                          <a:effectLst/>
                        </a:rPr>
                        <a:t>FK to Business collection</a:t>
                      </a:r>
                      <a:endParaRPr lang="en-IN" sz="1200">
                        <a:effectLst/>
                        <a:latin typeface="Nimbus Roman No9 L"/>
                        <a:ea typeface="Bitstream Vera Sans"/>
                        <a:cs typeface="Times New Roman" panose="02020603050405020304" pitchFamily="18" charset="0"/>
                      </a:endParaRPr>
                    </a:p>
                  </a:txBody>
                  <a:tcPr marL="68580" marR="68580" marT="0" marB="0"/>
                </a:tc>
                <a:extLst>
                  <a:ext uri="{0D108BD9-81ED-4DB2-BD59-A6C34878D82A}">
                    <a16:rowId xmlns:a16="http://schemas.microsoft.com/office/drawing/2014/main" val="200834559"/>
                  </a:ext>
                </a:extLst>
              </a:tr>
              <a:tr h="198120">
                <a:tc>
                  <a:txBody>
                    <a:bodyPr/>
                    <a:lstStyle/>
                    <a:p>
                      <a:pPr>
                        <a:buNone/>
                      </a:pPr>
                      <a:r>
                        <a:rPr lang="en-IN" sz="1300">
                          <a:effectLst/>
                        </a:rPr>
                        <a:t>productId</a:t>
                      </a:r>
                      <a:endParaRPr lang="en-IN" sz="1200">
                        <a:effectLst/>
                        <a:latin typeface="Nimbus Roman No9 L"/>
                        <a:ea typeface="Bitstream Vera Sans"/>
                        <a:cs typeface="Times New Roman" panose="02020603050405020304" pitchFamily="18" charset="0"/>
                      </a:endParaRPr>
                    </a:p>
                  </a:txBody>
                  <a:tcPr marL="68580" marR="68580" marT="0" marB="0"/>
                </a:tc>
                <a:tc>
                  <a:txBody>
                    <a:bodyPr/>
                    <a:lstStyle/>
                    <a:p>
                      <a:pPr>
                        <a:buNone/>
                      </a:pPr>
                      <a:r>
                        <a:rPr lang="en-IN" sz="1300">
                          <a:effectLst/>
                        </a:rPr>
                        <a:t>ObjectId</a:t>
                      </a:r>
                      <a:endParaRPr lang="en-IN" sz="1200">
                        <a:effectLst/>
                        <a:latin typeface="Nimbus Roman No9 L"/>
                        <a:ea typeface="Bitstream Vera Sans"/>
                        <a:cs typeface="Times New Roman" panose="02020603050405020304" pitchFamily="18" charset="0"/>
                      </a:endParaRPr>
                    </a:p>
                  </a:txBody>
                  <a:tcPr marL="68580" marR="68580" marT="0" marB="0"/>
                </a:tc>
                <a:tc>
                  <a:txBody>
                    <a:bodyPr/>
                    <a:lstStyle/>
                    <a:p>
                      <a:pPr>
                        <a:buNone/>
                      </a:pPr>
                      <a:r>
                        <a:rPr lang="en-IN" sz="1300">
                          <a:effectLst/>
                        </a:rPr>
                        <a:t>FK to Product/Service (optional)</a:t>
                      </a:r>
                      <a:endParaRPr lang="en-IN" sz="1200">
                        <a:effectLst/>
                        <a:latin typeface="Nimbus Roman No9 L"/>
                        <a:ea typeface="Bitstream Vera Sans"/>
                        <a:cs typeface="Times New Roman" panose="02020603050405020304" pitchFamily="18" charset="0"/>
                      </a:endParaRPr>
                    </a:p>
                  </a:txBody>
                  <a:tcPr marL="68580" marR="68580" marT="0" marB="0"/>
                </a:tc>
                <a:extLst>
                  <a:ext uri="{0D108BD9-81ED-4DB2-BD59-A6C34878D82A}">
                    <a16:rowId xmlns:a16="http://schemas.microsoft.com/office/drawing/2014/main" val="375673230"/>
                  </a:ext>
                </a:extLst>
              </a:tr>
              <a:tr h="198120">
                <a:tc>
                  <a:txBody>
                    <a:bodyPr/>
                    <a:lstStyle/>
                    <a:p>
                      <a:pPr>
                        <a:buNone/>
                      </a:pPr>
                      <a:r>
                        <a:rPr lang="en-IN" sz="1300">
                          <a:effectLst/>
                        </a:rPr>
                        <a:t>date</a:t>
                      </a:r>
                      <a:endParaRPr lang="en-IN" sz="1200">
                        <a:effectLst/>
                        <a:latin typeface="Nimbus Roman No9 L"/>
                        <a:ea typeface="Bitstream Vera Sans"/>
                        <a:cs typeface="Times New Roman" panose="02020603050405020304" pitchFamily="18" charset="0"/>
                      </a:endParaRPr>
                    </a:p>
                  </a:txBody>
                  <a:tcPr marL="68580" marR="68580" marT="0" marB="0"/>
                </a:tc>
                <a:tc>
                  <a:txBody>
                    <a:bodyPr/>
                    <a:lstStyle/>
                    <a:p>
                      <a:pPr>
                        <a:buNone/>
                      </a:pPr>
                      <a:r>
                        <a:rPr lang="en-IN" sz="1300">
                          <a:effectLst/>
                        </a:rPr>
                        <a:t>String</a:t>
                      </a:r>
                      <a:endParaRPr lang="en-IN" sz="1200">
                        <a:effectLst/>
                        <a:latin typeface="Nimbus Roman No9 L"/>
                        <a:ea typeface="Bitstream Vera Sans"/>
                        <a:cs typeface="Times New Roman" panose="02020603050405020304" pitchFamily="18" charset="0"/>
                      </a:endParaRPr>
                    </a:p>
                  </a:txBody>
                  <a:tcPr marL="68580" marR="68580" marT="0" marB="0"/>
                </a:tc>
                <a:tc>
                  <a:txBody>
                    <a:bodyPr/>
                    <a:lstStyle/>
                    <a:p>
                      <a:pPr>
                        <a:buNone/>
                      </a:pPr>
                      <a:r>
                        <a:rPr lang="en-IN" sz="1300">
                          <a:effectLst/>
                        </a:rPr>
                        <a:t>Date of booking (YYYY-MM-DD format)</a:t>
                      </a:r>
                      <a:endParaRPr lang="en-IN" sz="1200">
                        <a:effectLst/>
                        <a:latin typeface="Nimbus Roman No9 L"/>
                        <a:ea typeface="Bitstream Vera Sans"/>
                        <a:cs typeface="Times New Roman" panose="02020603050405020304" pitchFamily="18" charset="0"/>
                      </a:endParaRPr>
                    </a:p>
                  </a:txBody>
                  <a:tcPr marL="68580" marR="68580" marT="0" marB="0"/>
                </a:tc>
                <a:extLst>
                  <a:ext uri="{0D108BD9-81ED-4DB2-BD59-A6C34878D82A}">
                    <a16:rowId xmlns:a16="http://schemas.microsoft.com/office/drawing/2014/main" val="1501700616"/>
                  </a:ext>
                </a:extLst>
              </a:tr>
              <a:tr h="198120">
                <a:tc>
                  <a:txBody>
                    <a:bodyPr/>
                    <a:lstStyle/>
                    <a:p>
                      <a:pPr>
                        <a:buNone/>
                      </a:pPr>
                      <a:r>
                        <a:rPr lang="en-IN" sz="1300" dirty="0">
                          <a:effectLst/>
                        </a:rPr>
                        <a:t>time</a:t>
                      </a:r>
                      <a:endParaRPr lang="en-IN" sz="1200" dirty="0">
                        <a:effectLst/>
                        <a:latin typeface="Nimbus Roman No9 L"/>
                        <a:ea typeface="Bitstream Vera Sans"/>
                        <a:cs typeface="Times New Roman" panose="02020603050405020304" pitchFamily="18" charset="0"/>
                      </a:endParaRPr>
                    </a:p>
                  </a:txBody>
                  <a:tcPr marL="68580" marR="68580" marT="0" marB="0"/>
                </a:tc>
                <a:tc>
                  <a:txBody>
                    <a:bodyPr/>
                    <a:lstStyle/>
                    <a:p>
                      <a:pPr>
                        <a:buNone/>
                      </a:pPr>
                      <a:r>
                        <a:rPr lang="en-IN" sz="1300">
                          <a:effectLst/>
                        </a:rPr>
                        <a:t>String</a:t>
                      </a:r>
                      <a:endParaRPr lang="en-IN" sz="1200">
                        <a:effectLst/>
                        <a:latin typeface="Nimbus Roman No9 L"/>
                        <a:ea typeface="Bitstream Vera Sans"/>
                        <a:cs typeface="Times New Roman" panose="02020603050405020304" pitchFamily="18" charset="0"/>
                      </a:endParaRPr>
                    </a:p>
                  </a:txBody>
                  <a:tcPr marL="68580" marR="68580" marT="0" marB="0"/>
                </a:tc>
                <a:tc>
                  <a:txBody>
                    <a:bodyPr/>
                    <a:lstStyle/>
                    <a:p>
                      <a:pPr>
                        <a:buNone/>
                      </a:pPr>
                      <a:r>
                        <a:rPr lang="en-IN" sz="1300">
                          <a:effectLst/>
                        </a:rPr>
                        <a:t>Time of appointment (if applicable)</a:t>
                      </a:r>
                      <a:endParaRPr lang="en-IN" sz="1200">
                        <a:effectLst/>
                        <a:latin typeface="Nimbus Roman No9 L"/>
                        <a:ea typeface="Bitstream Vera Sans"/>
                        <a:cs typeface="Times New Roman" panose="02020603050405020304" pitchFamily="18" charset="0"/>
                      </a:endParaRPr>
                    </a:p>
                  </a:txBody>
                  <a:tcPr marL="68580" marR="68580" marT="0" marB="0"/>
                </a:tc>
                <a:extLst>
                  <a:ext uri="{0D108BD9-81ED-4DB2-BD59-A6C34878D82A}">
                    <a16:rowId xmlns:a16="http://schemas.microsoft.com/office/drawing/2014/main" val="3353615644"/>
                  </a:ext>
                </a:extLst>
              </a:tr>
              <a:tr h="198120">
                <a:tc>
                  <a:txBody>
                    <a:bodyPr/>
                    <a:lstStyle/>
                    <a:p>
                      <a:pPr>
                        <a:buNone/>
                      </a:pPr>
                      <a:r>
                        <a:rPr lang="en-IN" sz="1300">
                          <a:effectLst/>
                        </a:rPr>
                        <a:t>type</a:t>
                      </a:r>
                      <a:endParaRPr lang="en-IN" sz="1200">
                        <a:effectLst/>
                        <a:latin typeface="Nimbus Roman No9 L"/>
                        <a:ea typeface="Bitstream Vera Sans"/>
                        <a:cs typeface="Times New Roman" panose="02020603050405020304" pitchFamily="18" charset="0"/>
                      </a:endParaRPr>
                    </a:p>
                  </a:txBody>
                  <a:tcPr marL="68580" marR="68580" marT="0" marB="0"/>
                </a:tc>
                <a:tc>
                  <a:txBody>
                    <a:bodyPr/>
                    <a:lstStyle/>
                    <a:p>
                      <a:pPr>
                        <a:buNone/>
                      </a:pPr>
                      <a:r>
                        <a:rPr lang="en-IN" sz="1300">
                          <a:effectLst/>
                        </a:rPr>
                        <a:t>String</a:t>
                      </a:r>
                      <a:endParaRPr lang="en-IN" sz="1200">
                        <a:effectLst/>
                        <a:latin typeface="Nimbus Roman No9 L"/>
                        <a:ea typeface="Bitstream Vera Sans"/>
                        <a:cs typeface="Times New Roman" panose="02020603050405020304" pitchFamily="18" charset="0"/>
                      </a:endParaRPr>
                    </a:p>
                  </a:txBody>
                  <a:tcPr marL="68580" marR="68580" marT="0" marB="0"/>
                </a:tc>
                <a:tc>
                  <a:txBody>
                    <a:bodyPr/>
                    <a:lstStyle/>
                    <a:p>
                      <a:pPr>
                        <a:buNone/>
                      </a:pPr>
                      <a:r>
                        <a:rPr lang="en-IN" sz="1300">
                          <a:effectLst/>
                        </a:rPr>
                        <a:t>appointment, table, or order</a:t>
                      </a:r>
                      <a:endParaRPr lang="en-IN" sz="1200">
                        <a:effectLst/>
                        <a:latin typeface="Nimbus Roman No9 L"/>
                        <a:ea typeface="Bitstream Vera Sans"/>
                        <a:cs typeface="Times New Roman" panose="02020603050405020304" pitchFamily="18" charset="0"/>
                      </a:endParaRPr>
                    </a:p>
                  </a:txBody>
                  <a:tcPr marL="68580" marR="68580" marT="0" marB="0"/>
                </a:tc>
                <a:extLst>
                  <a:ext uri="{0D108BD9-81ED-4DB2-BD59-A6C34878D82A}">
                    <a16:rowId xmlns:a16="http://schemas.microsoft.com/office/drawing/2014/main" val="296396138"/>
                  </a:ext>
                </a:extLst>
              </a:tr>
              <a:tr h="198120">
                <a:tc>
                  <a:txBody>
                    <a:bodyPr/>
                    <a:lstStyle/>
                    <a:p>
                      <a:pPr>
                        <a:buNone/>
                      </a:pPr>
                      <a:r>
                        <a:rPr lang="en-IN" sz="1300">
                          <a:effectLst/>
                        </a:rPr>
                        <a:t>status</a:t>
                      </a:r>
                      <a:endParaRPr lang="en-IN" sz="1200">
                        <a:effectLst/>
                        <a:latin typeface="Nimbus Roman No9 L"/>
                        <a:ea typeface="Bitstream Vera Sans"/>
                        <a:cs typeface="Times New Roman" panose="02020603050405020304" pitchFamily="18" charset="0"/>
                      </a:endParaRPr>
                    </a:p>
                  </a:txBody>
                  <a:tcPr marL="68580" marR="68580" marT="0" marB="0"/>
                </a:tc>
                <a:tc>
                  <a:txBody>
                    <a:bodyPr/>
                    <a:lstStyle/>
                    <a:p>
                      <a:pPr>
                        <a:buNone/>
                      </a:pPr>
                      <a:r>
                        <a:rPr lang="en-IN" sz="1300">
                          <a:effectLst/>
                        </a:rPr>
                        <a:t>String</a:t>
                      </a:r>
                      <a:endParaRPr lang="en-IN" sz="1200">
                        <a:effectLst/>
                        <a:latin typeface="Nimbus Roman No9 L"/>
                        <a:ea typeface="Bitstream Vera Sans"/>
                        <a:cs typeface="Times New Roman" panose="02020603050405020304" pitchFamily="18" charset="0"/>
                      </a:endParaRPr>
                    </a:p>
                  </a:txBody>
                  <a:tcPr marL="68580" marR="68580" marT="0" marB="0"/>
                </a:tc>
                <a:tc>
                  <a:txBody>
                    <a:bodyPr/>
                    <a:lstStyle/>
                    <a:p>
                      <a:pPr>
                        <a:buNone/>
                      </a:pPr>
                      <a:r>
                        <a:rPr lang="en-IN" sz="1300">
                          <a:effectLst/>
                        </a:rPr>
                        <a:t>pending, confirmed, completed</a:t>
                      </a:r>
                      <a:endParaRPr lang="en-IN" sz="1200">
                        <a:effectLst/>
                        <a:latin typeface="Nimbus Roman No9 L"/>
                        <a:ea typeface="Bitstream Vera Sans"/>
                        <a:cs typeface="Times New Roman" panose="02020603050405020304" pitchFamily="18" charset="0"/>
                      </a:endParaRPr>
                    </a:p>
                  </a:txBody>
                  <a:tcPr marL="68580" marR="68580" marT="0" marB="0"/>
                </a:tc>
                <a:extLst>
                  <a:ext uri="{0D108BD9-81ED-4DB2-BD59-A6C34878D82A}">
                    <a16:rowId xmlns:a16="http://schemas.microsoft.com/office/drawing/2014/main" val="3916591511"/>
                  </a:ext>
                </a:extLst>
              </a:tr>
              <a:tr h="198120">
                <a:tc>
                  <a:txBody>
                    <a:bodyPr/>
                    <a:lstStyle/>
                    <a:p>
                      <a:pPr>
                        <a:buNone/>
                      </a:pPr>
                      <a:r>
                        <a:rPr lang="en-IN" sz="1300">
                          <a:effectLst/>
                        </a:rPr>
                        <a:t>createdAt</a:t>
                      </a:r>
                      <a:endParaRPr lang="en-IN" sz="1200">
                        <a:effectLst/>
                        <a:latin typeface="Nimbus Roman No9 L"/>
                        <a:ea typeface="Bitstream Vera Sans"/>
                        <a:cs typeface="Times New Roman" panose="02020603050405020304" pitchFamily="18" charset="0"/>
                      </a:endParaRPr>
                    </a:p>
                  </a:txBody>
                  <a:tcPr marL="68580" marR="68580" marT="0" marB="0"/>
                </a:tc>
                <a:tc>
                  <a:txBody>
                    <a:bodyPr/>
                    <a:lstStyle/>
                    <a:p>
                      <a:pPr>
                        <a:buNone/>
                      </a:pPr>
                      <a:r>
                        <a:rPr lang="en-IN" sz="1300">
                          <a:effectLst/>
                        </a:rPr>
                        <a:t>Date</a:t>
                      </a:r>
                      <a:endParaRPr lang="en-IN" sz="1200">
                        <a:effectLst/>
                        <a:latin typeface="Nimbus Roman No9 L"/>
                        <a:ea typeface="Bitstream Vera Sans"/>
                        <a:cs typeface="Times New Roman" panose="02020603050405020304" pitchFamily="18" charset="0"/>
                      </a:endParaRPr>
                    </a:p>
                  </a:txBody>
                  <a:tcPr marL="68580" marR="68580" marT="0" marB="0"/>
                </a:tc>
                <a:tc>
                  <a:txBody>
                    <a:bodyPr/>
                    <a:lstStyle/>
                    <a:p>
                      <a:pPr>
                        <a:buNone/>
                      </a:pPr>
                      <a:r>
                        <a:rPr lang="en-IN" sz="1300" dirty="0">
                          <a:effectLst/>
                        </a:rPr>
                        <a:t>Timestamp of booking</a:t>
                      </a:r>
                      <a:endParaRPr lang="en-IN" sz="1200" dirty="0">
                        <a:effectLst/>
                        <a:latin typeface="Nimbus Roman No9 L"/>
                        <a:ea typeface="Bitstream Vera Sans"/>
                        <a:cs typeface="Times New Roman" panose="02020603050405020304" pitchFamily="18" charset="0"/>
                      </a:endParaRPr>
                    </a:p>
                  </a:txBody>
                  <a:tcPr marL="68580" marR="68580" marT="0" marB="0"/>
                </a:tc>
                <a:extLst>
                  <a:ext uri="{0D108BD9-81ED-4DB2-BD59-A6C34878D82A}">
                    <a16:rowId xmlns:a16="http://schemas.microsoft.com/office/drawing/2014/main" val="797383728"/>
                  </a:ext>
                </a:extLst>
              </a:tr>
            </a:tbl>
          </a:graphicData>
        </a:graphic>
      </p:graphicFrame>
      <p:sp>
        <p:nvSpPr>
          <p:cNvPr id="7" name="Rectangle 2">
            <a:extLst>
              <a:ext uri="{FF2B5EF4-FFF2-40B4-BE49-F238E27FC236}">
                <a16:creationId xmlns:a16="http://schemas.microsoft.com/office/drawing/2014/main" id="{83CFF744-B2C4-23C0-173E-877BEB207583}"/>
              </a:ext>
            </a:extLst>
          </p:cNvPr>
          <p:cNvSpPr>
            <a:spLocks noChangeArrowheads="1"/>
          </p:cNvSpPr>
          <p:nvPr/>
        </p:nvSpPr>
        <p:spPr bwMode="auto">
          <a:xfrm>
            <a:off x="904681" y="2878741"/>
            <a:ext cx="4447904"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思源黑体-Medium"/>
                <a:ea typeface="Times New Roman" panose="02020603050405020304" pitchFamily="18" charset="0"/>
                <a:cs typeface="Times New Roman" panose="02020603050405020304" pitchFamily="18" charset="0"/>
              </a:rPr>
              <a:t>4. Product/Service Collection</a:t>
            </a:r>
            <a:endParaRPr kumimoji="0" lang="en-US" altLang="en-US" sz="1600" b="0" i="0" u="none" strike="noStrike" cap="none" normalizeH="0" baseline="0" dirty="0">
              <a:ln>
                <a:noFill/>
              </a:ln>
              <a:solidFill>
                <a:schemeClr val="tx1"/>
              </a:solidFill>
              <a:effectLst/>
              <a:latin typeface="思源黑体-Mediu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思源黑体-Medium"/>
                <a:ea typeface="Times New Roman" panose="02020603050405020304" pitchFamily="18" charset="0"/>
                <a:cs typeface="Times New Roman" panose="02020603050405020304" pitchFamily="18" charset="0"/>
              </a:rPr>
              <a:t>Stores services or products offered by businesses.</a:t>
            </a:r>
            <a:endParaRPr kumimoji="0" lang="en-US" altLang="en-US" sz="1600" b="0" i="0" u="none" strike="noStrike" cap="none" normalizeH="0" baseline="0" dirty="0">
              <a:ln>
                <a:noFill/>
              </a:ln>
              <a:solidFill>
                <a:schemeClr val="tx1"/>
              </a:solidFill>
              <a:effectLst/>
              <a:latin typeface="思源黑体-Mediu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CFE02778-B93F-DF4C-A3DB-B12EAA053FC6}"/>
              </a:ext>
            </a:extLst>
          </p:cNvPr>
          <p:cNvSpPr txBox="1"/>
          <p:nvPr/>
        </p:nvSpPr>
        <p:spPr>
          <a:xfrm>
            <a:off x="815472" y="5289355"/>
            <a:ext cx="7404410" cy="640688"/>
          </a:xfrm>
          <a:prstGeom prst="rect">
            <a:avLst/>
          </a:prstGeom>
          <a:noFill/>
        </p:spPr>
        <p:txBody>
          <a:bodyPr wrap="square">
            <a:spAutoFit/>
          </a:bodyPr>
          <a:lstStyle/>
          <a:p>
            <a:pPr>
              <a:lnSpc>
                <a:spcPct val="115000"/>
              </a:lnSpc>
              <a:buNone/>
            </a:pPr>
            <a:r>
              <a:rPr lang="en-US" sz="1600" b="1" dirty="0">
                <a:effectLst/>
                <a:latin typeface="思源黑体-Medium"/>
                <a:ea typeface="Times New Roman" panose="02020603050405020304" pitchFamily="18" charset="0"/>
                <a:cs typeface="Times New Roman" panose="02020603050405020304" pitchFamily="18" charset="0"/>
              </a:rPr>
              <a:t>5. Booking Collection</a:t>
            </a:r>
            <a:endParaRPr lang="en-IN" sz="1600" dirty="0">
              <a:effectLst/>
              <a:latin typeface="思源黑体-Medium"/>
              <a:ea typeface="Bitstream Vera Sans"/>
              <a:cs typeface="Times New Roman" panose="02020603050405020304" pitchFamily="18" charset="0"/>
            </a:endParaRPr>
          </a:p>
          <a:p>
            <a:pPr>
              <a:lnSpc>
                <a:spcPct val="115000"/>
              </a:lnSpc>
              <a:buNone/>
            </a:pPr>
            <a:r>
              <a:rPr lang="en-US" sz="1600" dirty="0">
                <a:effectLst/>
                <a:latin typeface="思源黑体-Medium"/>
                <a:ea typeface="Times New Roman" panose="02020603050405020304" pitchFamily="18" charset="0"/>
                <a:cs typeface="Times New Roman" panose="02020603050405020304" pitchFamily="18" charset="0"/>
              </a:rPr>
              <a:t>Captures user bookings or product orders based on category type.</a:t>
            </a:r>
            <a:endParaRPr lang="en-IN" sz="1600" dirty="0">
              <a:effectLst/>
              <a:latin typeface="思源黑体-Medium"/>
              <a:ea typeface="Bitstream Vera Sans"/>
              <a:cs typeface="Times New Roman" panose="02020603050405020304" pitchFamily="18" charset="0"/>
            </a:endParaRPr>
          </a:p>
        </p:txBody>
      </p:sp>
    </p:spTree>
    <p:extLst>
      <p:ext uri="{BB962C8B-B14F-4D97-AF65-F5344CB8AC3E}">
        <p14:creationId xmlns:p14="http://schemas.microsoft.com/office/powerpoint/2010/main" val="32353317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18" name="Text 0"/>
          <p:cNvSpPr/>
          <p:nvPr/>
        </p:nvSpPr>
        <p:spPr>
          <a:xfrm>
            <a:off x="685800" y="539496"/>
            <a:ext cx="13267944" cy="338328"/>
          </a:xfrm>
          <a:prstGeom prst="rect">
            <a:avLst/>
          </a:prstGeom>
          <a:noFill/>
          <a:ln/>
        </p:spPr>
        <p:txBody>
          <a:bodyPr wrap="none" lIns="0" tIns="0" rIns="0" bIns="0" rtlCol="0" anchor="ctr"/>
          <a:lstStyle/>
          <a:p>
            <a:pPr marL="0" indent="0" algn="l">
              <a:lnSpc>
                <a:spcPts val="2640"/>
              </a:lnSpc>
              <a:buNone/>
            </a:pPr>
            <a:r>
              <a:rPr lang="en-US" sz="2110" dirty="0">
                <a:solidFill>
                  <a:srgbClr val="315934"/>
                </a:solidFill>
                <a:latin typeface="思源黑体-Medium" pitchFamily="34" charset="0"/>
                <a:ea typeface="思源黑体-Medium" pitchFamily="34" charset="-122"/>
                <a:cs typeface="思源黑体-Medium" pitchFamily="34" charset="-120"/>
              </a:rPr>
              <a:t>Menu Design</a:t>
            </a:r>
            <a:endParaRPr lang="en-US" sz="2110" dirty="0"/>
          </a:p>
        </p:txBody>
      </p:sp>
      <p:sp>
        <p:nvSpPr>
          <p:cNvPr id="19" name="Text 1"/>
          <p:cNvSpPr/>
          <p:nvPr/>
        </p:nvSpPr>
        <p:spPr>
          <a:xfrm>
            <a:off x="685800" y="1304916"/>
            <a:ext cx="13267944" cy="137160"/>
          </a:xfrm>
          <a:prstGeom prst="rect">
            <a:avLst/>
          </a:prstGeom>
          <a:noFill/>
          <a:ln/>
        </p:spPr>
        <p:txBody>
          <a:bodyPr wrap="none" lIns="0" tIns="0" rIns="0" bIns="0" rtlCol="0" anchor="ctr"/>
          <a:lstStyle/>
          <a:p>
            <a:pPr marL="0" indent="0" algn="l">
              <a:lnSpc>
                <a:spcPts val="1050"/>
              </a:lnSpc>
              <a:buNone/>
            </a:pPr>
            <a:r>
              <a:rPr lang="en-US" dirty="0">
                <a:solidFill>
                  <a:srgbClr val="585958"/>
                </a:solidFill>
                <a:latin typeface="思源黑体-Medium" pitchFamily="34" charset="0"/>
                <a:ea typeface="思源黑体-Medium" pitchFamily="34" charset="-122"/>
                <a:cs typeface="思源黑体-Medium" pitchFamily="34" charset="-120"/>
              </a:rPr>
              <a:t>1. Business List </a:t>
            </a:r>
            <a:endParaRPr lang="en-US" dirty="0"/>
          </a:p>
        </p:txBody>
      </p:sp>
      <p:sp>
        <p:nvSpPr>
          <p:cNvPr id="20" name="Text 2"/>
          <p:cNvSpPr/>
          <p:nvPr/>
        </p:nvSpPr>
        <p:spPr>
          <a:xfrm>
            <a:off x="8279781" y="1319022"/>
            <a:ext cx="5079380" cy="241926"/>
          </a:xfrm>
          <a:prstGeom prst="rect">
            <a:avLst/>
          </a:prstGeom>
          <a:noFill/>
          <a:ln/>
        </p:spPr>
        <p:txBody>
          <a:bodyPr wrap="none" lIns="0" tIns="0" rIns="0" bIns="0" rtlCol="0" anchor="ctr"/>
          <a:lstStyle/>
          <a:p>
            <a:pPr marL="0" indent="0" algn="l">
              <a:lnSpc>
                <a:spcPts val="1050"/>
              </a:lnSpc>
              <a:buNone/>
            </a:pPr>
            <a:r>
              <a:rPr lang="en-US" dirty="0">
                <a:solidFill>
                  <a:srgbClr val="585958"/>
                </a:solidFill>
                <a:latin typeface="思源黑体-Medium" pitchFamily="34" charset="0"/>
                <a:ea typeface="思源黑体-Medium" pitchFamily="34" charset="-122"/>
                <a:cs typeface="思源黑体-Medium" pitchFamily="34" charset="-120"/>
              </a:rPr>
              <a:t>2. Business Product </a:t>
            </a:r>
            <a:endParaRPr lang="en-US" dirty="0"/>
          </a:p>
        </p:txBody>
      </p:sp>
      <p:sp>
        <p:nvSpPr>
          <p:cNvPr id="21" name="Text 3"/>
          <p:cNvSpPr/>
          <p:nvPr/>
        </p:nvSpPr>
        <p:spPr>
          <a:xfrm>
            <a:off x="685800" y="5019610"/>
            <a:ext cx="4912112" cy="137160"/>
          </a:xfrm>
          <a:prstGeom prst="rect">
            <a:avLst/>
          </a:prstGeom>
          <a:noFill/>
          <a:ln/>
        </p:spPr>
        <p:txBody>
          <a:bodyPr wrap="none" lIns="0" tIns="0" rIns="0" bIns="0" rtlCol="0" anchor="ctr"/>
          <a:lstStyle/>
          <a:p>
            <a:pPr marL="0" indent="0" algn="l">
              <a:lnSpc>
                <a:spcPts val="1050"/>
              </a:lnSpc>
              <a:buNone/>
            </a:pPr>
            <a:r>
              <a:rPr lang="en-US" dirty="0">
                <a:solidFill>
                  <a:srgbClr val="585958"/>
                </a:solidFill>
                <a:latin typeface="思源黑体-Medium" pitchFamily="34" charset="0"/>
                <a:ea typeface="思源黑体-Medium" pitchFamily="34" charset="-122"/>
                <a:cs typeface="思源黑体-Medium" pitchFamily="34" charset="-120"/>
              </a:rPr>
              <a:t>3. Business Details and Book Service </a:t>
            </a:r>
            <a:endParaRPr lang="en-US" dirty="0"/>
          </a:p>
        </p:txBody>
      </p:sp>
      <p:sp>
        <p:nvSpPr>
          <p:cNvPr id="22" name="Text 4"/>
          <p:cNvSpPr/>
          <p:nvPr/>
        </p:nvSpPr>
        <p:spPr>
          <a:xfrm>
            <a:off x="8273536" y="5028754"/>
            <a:ext cx="1878980" cy="128016"/>
          </a:xfrm>
          <a:prstGeom prst="rect">
            <a:avLst/>
          </a:prstGeom>
          <a:noFill/>
          <a:ln/>
        </p:spPr>
        <p:txBody>
          <a:bodyPr wrap="none" lIns="0" tIns="0" rIns="0" bIns="0" rtlCol="0" anchor="ctr"/>
          <a:lstStyle/>
          <a:p>
            <a:pPr marL="0" indent="0" algn="l">
              <a:lnSpc>
                <a:spcPts val="1050"/>
              </a:lnSpc>
              <a:buNone/>
            </a:pPr>
            <a:r>
              <a:rPr lang="en-US" dirty="0">
                <a:solidFill>
                  <a:srgbClr val="585958"/>
                </a:solidFill>
                <a:latin typeface="思源黑体-Medium" pitchFamily="34" charset="0"/>
                <a:ea typeface="思源黑体-Medium" pitchFamily="34" charset="-122"/>
                <a:cs typeface="思源黑体-Medium" pitchFamily="34" charset="-120"/>
              </a:rPr>
              <a:t>4. My Bookings </a:t>
            </a:r>
            <a:endParaRPr lang="en-US" dirty="0"/>
          </a:p>
        </p:txBody>
      </p:sp>
      <p:sp>
        <p:nvSpPr>
          <p:cNvPr id="33" name="Text 15"/>
          <p:cNvSpPr/>
          <p:nvPr/>
        </p:nvSpPr>
        <p:spPr>
          <a:xfrm>
            <a:off x="685800" y="8330184"/>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585958"/>
                </a:solidFill>
                <a:latin typeface="思源黑体-Medium" pitchFamily="34" charset="0"/>
                <a:ea typeface="思源黑体-Medium" pitchFamily="34" charset="-122"/>
                <a:cs typeface="思源黑体-Medium" pitchFamily="34" charset="-120"/>
              </a:rPr>
              <a:t>15. Manage Booking </a:t>
            </a:r>
            <a:endParaRPr lang="en-US" sz="840" dirty="0"/>
          </a:p>
        </p:txBody>
      </p:sp>
      <p:pic>
        <p:nvPicPr>
          <p:cNvPr id="35" name="Picture 34">
            <a:extLst>
              <a:ext uri="{FF2B5EF4-FFF2-40B4-BE49-F238E27FC236}">
                <a16:creationId xmlns:a16="http://schemas.microsoft.com/office/drawing/2014/main" id="{73D3F2A0-4953-98D2-5F92-B06DEE467820}"/>
              </a:ext>
            </a:extLst>
          </p:cNvPr>
          <p:cNvPicPr>
            <a:picLocks noChangeAspect="1"/>
          </p:cNvPicPr>
          <p:nvPr/>
        </p:nvPicPr>
        <p:blipFill>
          <a:blip r:embed="rId4"/>
          <a:stretch>
            <a:fillRect/>
          </a:stretch>
        </p:blipFill>
        <p:spPr>
          <a:xfrm>
            <a:off x="578816" y="1618719"/>
            <a:ext cx="5442843" cy="3005692"/>
          </a:xfrm>
          <a:prstGeom prst="rect">
            <a:avLst/>
          </a:prstGeom>
        </p:spPr>
      </p:pic>
      <p:pic>
        <p:nvPicPr>
          <p:cNvPr id="37" name="Picture 36">
            <a:extLst>
              <a:ext uri="{FF2B5EF4-FFF2-40B4-BE49-F238E27FC236}">
                <a16:creationId xmlns:a16="http://schemas.microsoft.com/office/drawing/2014/main" id="{B9755646-7648-2C0F-DC22-CB3C909E5C38}"/>
              </a:ext>
            </a:extLst>
          </p:cNvPr>
          <p:cNvPicPr>
            <a:picLocks noChangeAspect="1"/>
          </p:cNvPicPr>
          <p:nvPr/>
        </p:nvPicPr>
        <p:blipFill>
          <a:blip r:embed="rId5"/>
          <a:stretch>
            <a:fillRect/>
          </a:stretch>
        </p:blipFill>
        <p:spPr>
          <a:xfrm>
            <a:off x="7527073" y="1618719"/>
            <a:ext cx="5832088" cy="3005692"/>
          </a:xfrm>
          <a:prstGeom prst="rect">
            <a:avLst/>
          </a:prstGeom>
        </p:spPr>
      </p:pic>
      <p:pic>
        <p:nvPicPr>
          <p:cNvPr id="39" name="Picture 38">
            <a:extLst>
              <a:ext uri="{FF2B5EF4-FFF2-40B4-BE49-F238E27FC236}">
                <a16:creationId xmlns:a16="http://schemas.microsoft.com/office/drawing/2014/main" id="{3D3CF995-EC2E-1C66-FAA9-B4C121A28FD4}"/>
              </a:ext>
            </a:extLst>
          </p:cNvPr>
          <p:cNvPicPr>
            <a:picLocks noChangeAspect="1"/>
          </p:cNvPicPr>
          <p:nvPr/>
        </p:nvPicPr>
        <p:blipFill>
          <a:blip r:embed="rId6"/>
          <a:stretch>
            <a:fillRect/>
          </a:stretch>
        </p:blipFill>
        <p:spPr>
          <a:xfrm>
            <a:off x="578815" y="5316009"/>
            <a:ext cx="5442843" cy="2754351"/>
          </a:xfrm>
          <a:prstGeom prst="rect">
            <a:avLst/>
          </a:prstGeom>
        </p:spPr>
      </p:pic>
      <p:pic>
        <p:nvPicPr>
          <p:cNvPr id="41" name="Picture 40">
            <a:extLst>
              <a:ext uri="{FF2B5EF4-FFF2-40B4-BE49-F238E27FC236}">
                <a16:creationId xmlns:a16="http://schemas.microsoft.com/office/drawing/2014/main" id="{68FF8388-B3C1-2AB3-B0B7-9A145FAFCE60}"/>
              </a:ext>
            </a:extLst>
          </p:cNvPr>
          <p:cNvPicPr>
            <a:picLocks noChangeAspect="1"/>
          </p:cNvPicPr>
          <p:nvPr/>
        </p:nvPicPr>
        <p:blipFill>
          <a:blip r:embed="rId7"/>
          <a:stretch>
            <a:fillRect/>
          </a:stretch>
        </p:blipFill>
        <p:spPr>
          <a:xfrm>
            <a:off x="7527073" y="5316009"/>
            <a:ext cx="5832088" cy="2754351"/>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8E6A8508-F2BF-BDB3-414C-F6A84AEF7F78}"/>
              </a:ext>
            </a:extLst>
          </p:cNvPr>
          <p:cNvPicPr>
            <a:picLocks noChangeAspect="1"/>
          </p:cNvPicPr>
          <p:nvPr/>
        </p:nvPicPr>
        <p:blipFill>
          <a:blip r:embed="rId2"/>
          <a:stretch>
            <a:fillRect/>
          </a:stretch>
        </p:blipFill>
        <p:spPr>
          <a:xfrm>
            <a:off x="0" y="0"/>
            <a:ext cx="14630400" cy="8229600"/>
          </a:xfrm>
          <a:prstGeom prst="rect">
            <a:avLst/>
          </a:prstGeom>
        </p:spPr>
      </p:pic>
      <p:sp>
        <p:nvSpPr>
          <p:cNvPr id="4" name="TextBox 3">
            <a:extLst>
              <a:ext uri="{FF2B5EF4-FFF2-40B4-BE49-F238E27FC236}">
                <a16:creationId xmlns:a16="http://schemas.microsoft.com/office/drawing/2014/main" id="{5EF51B72-EE9C-F242-F52F-657A020A2CFD}"/>
              </a:ext>
            </a:extLst>
          </p:cNvPr>
          <p:cNvSpPr txBox="1"/>
          <p:nvPr/>
        </p:nvSpPr>
        <p:spPr>
          <a:xfrm>
            <a:off x="501804" y="662215"/>
            <a:ext cx="4103649" cy="259045"/>
          </a:xfrm>
          <a:prstGeom prst="rect">
            <a:avLst/>
          </a:prstGeom>
          <a:noFill/>
        </p:spPr>
        <p:txBody>
          <a:bodyPr wrap="square">
            <a:spAutoFit/>
          </a:bodyPr>
          <a:lstStyle/>
          <a:p>
            <a:pPr marL="0" indent="0" algn="l">
              <a:lnSpc>
                <a:spcPts val="1050"/>
              </a:lnSpc>
              <a:buNone/>
            </a:pPr>
            <a:r>
              <a:rPr lang="en-US" sz="1800" dirty="0">
                <a:solidFill>
                  <a:srgbClr val="585958"/>
                </a:solidFill>
                <a:latin typeface="思源黑体-Medium" pitchFamily="34" charset="0"/>
                <a:ea typeface="思源黑体-Medium" pitchFamily="34" charset="-122"/>
                <a:cs typeface="思源黑体-Medium" pitchFamily="34" charset="-120"/>
              </a:rPr>
              <a:t>5. BizBook Dashboard </a:t>
            </a:r>
            <a:endParaRPr lang="en-US" sz="1800" dirty="0"/>
          </a:p>
        </p:txBody>
      </p:sp>
      <p:sp>
        <p:nvSpPr>
          <p:cNvPr id="6" name="TextBox 5">
            <a:extLst>
              <a:ext uri="{FF2B5EF4-FFF2-40B4-BE49-F238E27FC236}">
                <a16:creationId xmlns:a16="http://schemas.microsoft.com/office/drawing/2014/main" id="{A7E9AA56-DD8B-A66B-68DC-2A468E8EFBC4}"/>
              </a:ext>
            </a:extLst>
          </p:cNvPr>
          <p:cNvSpPr txBox="1"/>
          <p:nvPr/>
        </p:nvSpPr>
        <p:spPr>
          <a:xfrm>
            <a:off x="7817004" y="656619"/>
            <a:ext cx="7404410" cy="259045"/>
          </a:xfrm>
          <a:prstGeom prst="rect">
            <a:avLst/>
          </a:prstGeom>
          <a:noFill/>
        </p:spPr>
        <p:txBody>
          <a:bodyPr wrap="square">
            <a:spAutoFit/>
          </a:bodyPr>
          <a:lstStyle/>
          <a:p>
            <a:pPr marL="0" indent="0" algn="l">
              <a:lnSpc>
                <a:spcPts val="1050"/>
              </a:lnSpc>
              <a:buNone/>
            </a:pPr>
            <a:r>
              <a:rPr lang="en-US" sz="1800" dirty="0">
                <a:solidFill>
                  <a:srgbClr val="585958"/>
                </a:solidFill>
                <a:latin typeface="思源黑体-Medium" pitchFamily="34" charset="0"/>
                <a:ea typeface="思源黑体-Medium" pitchFamily="34" charset="-122"/>
                <a:cs typeface="思源黑体-Medium" pitchFamily="34" charset="-120"/>
              </a:rPr>
              <a:t>6. Business Table </a:t>
            </a:r>
            <a:endParaRPr lang="en-US" sz="1800" dirty="0"/>
          </a:p>
        </p:txBody>
      </p:sp>
      <p:sp>
        <p:nvSpPr>
          <p:cNvPr id="8" name="TextBox 7">
            <a:extLst>
              <a:ext uri="{FF2B5EF4-FFF2-40B4-BE49-F238E27FC236}">
                <a16:creationId xmlns:a16="http://schemas.microsoft.com/office/drawing/2014/main" id="{2125FBDE-F2AC-C5E7-7C00-45786CC18FB6}"/>
              </a:ext>
            </a:extLst>
          </p:cNvPr>
          <p:cNvSpPr txBox="1"/>
          <p:nvPr/>
        </p:nvSpPr>
        <p:spPr>
          <a:xfrm>
            <a:off x="501804" y="4244323"/>
            <a:ext cx="7315200" cy="259045"/>
          </a:xfrm>
          <a:prstGeom prst="rect">
            <a:avLst/>
          </a:prstGeom>
          <a:noFill/>
        </p:spPr>
        <p:txBody>
          <a:bodyPr wrap="square">
            <a:spAutoFit/>
          </a:bodyPr>
          <a:lstStyle/>
          <a:p>
            <a:pPr marL="0" indent="0" algn="l">
              <a:lnSpc>
                <a:spcPts val="1050"/>
              </a:lnSpc>
              <a:buNone/>
            </a:pPr>
            <a:r>
              <a:rPr lang="en-US" sz="1800" dirty="0">
                <a:solidFill>
                  <a:srgbClr val="585958"/>
                </a:solidFill>
                <a:latin typeface="思源黑体-Medium" pitchFamily="34" charset="0"/>
                <a:ea typeface="思源黑体-Medium" pitchFamily="34" charset="-122"/>
                <a:cs typeface="思源黑体-Medium" pitchFamily="34" charset="-120"/>
              </a:rPr>
              <a:t>7. Select Product by business </a:t>
            </a:r>
            <a:endParaRPr lang="en-US" sz="1800" dirty="0"/>
          </a:p>
        </p:txBody>
      </p:sp>
      <p:sp>
        <p:nvSpPr>
          <p:cNvPr id="10" name="TextBox 9">
            <a:extLst>
              <a:ext uri="{FF2B5EF4-FFF2-40B4-BE49-F238E27FC236}">
                <a16:creationId xmlns:a16="http://schemas.microsoft.com/office/drawing/2014/main" id="{724AF17F-3C81-C0CC-C1A0-7FDBD99DBCE7}"/>
              </a:ext>
            </a:extLst>
          </p:cNvPr>
          <p:cNvSpPr txBox="1"/>
          <p:nvPr/>
        </p:nvSpPr>
        <p:spPr>
          <a:xfrm>
            <a:off x="7817004" y="4230183"/>
            <a:ext cx="5754029" cy="259045"/>
          </a:xfrm>
          <a:prstGeom prst="rect">
            <a:avLst/>
          </a:prstGeom>
          <a:noFill/>
        </p:spPr>
        <p:txBody>
          <a:bodyPr wrap="square">
            <a:spAutoFit/>
          </a:bodyPr>
          <a:lstStyle/>
          <a:p>
            <a:pPr marL="0" indent="0" algn="l">
              <a:lnSpc>
                <a:spcPts val="1050"/>
              </a:lnSpc>
              <a:buNone/>
            </a:pPr>
            <a:r>
              <a:rPr lang="en-US" sz="1800" dirty="0">
                <a:solidFill>
                  <a:srgbClr val="585958"/>
                </a:solidFill>
                <a:latin typeface="思源黑体-Medium" pitchFamily="34" charset="0"/>
                <a:ea typeface="思源黑体-Medium" pitchFamily="34" charset="-122"/>
                <a:cs typeface="思源黑体-Medium" pitchFamily="34" charset="-120"/>
              </a:rPr>
              <a:t>8. Admin Login </a:t>
            </a:r>
            <a:endParaRPr lang="en-US" sz="1800" dirty="0"/>
          </a:p>
        </p:txBody>
      </p:sp>
      <p:pic>
        <p:nvPicPr>
          <p:cNvPr id="12" name="Picture 11">
            <a:extLst>
              <a:ext uri="{FF2B5EF4-FFF2-40B4-BE49-F238E27FC236}">
                <a16:creationId xmlns:a16="http://schemas.microsoft.com/office/drawing/2014/main" id="{F87240FF-94F6-0E36-AE29-8D8AEF37CA6C}"/>
              </a:ext>
            </a:extLst>
          </p:cNvPr>
          <p:cNvPicPr>
            <a:picLocks noChangeAspect="1"/>
          </p:cNvPicPr>
          <p:nvPr/>
        </p:nvPicPr>
        <p:blipFill>
          <a:blip r:embed="rId3"/>
          <a:stretch>
            <a:fillRect/>
          </a:stretch>
        </p:blipFill>
        <p:spPr>
          <a:xfrm>
            <a:off x="501804" y="921260"/>
            <a:ext cx="5384340" cy="3021980"/>
          </a:xfrm>
          <a:prstGeom prst="rect">
            <a:avLst/>
          </a:prstGeom>
        </p:spPr>
      </p:pic>
      <p:pic>
        <p:nvPicPr>
          <p:cNvPr id="14" name="Picture 13">
            <a:extLst>
              <a:ext uri="{FF2B5EF4-FFF2-40B4-BE49-F238E27FC236}">
                <a16:creationId xmlns:a16="http://schemas.microsoft.com/office/drawing/2014/main" id="{9001C01C-9140-0BF1-F2E5-891BC3E92FDE}"/>
              </a:ext>
            </a:extLst>
          </p:cNvPr>
          <p:cNvPicPr>
            <a:picLocks noChangeAspect="1"/>
          </p:cNvPicPr>
          <p:nvPr/>
        </p:nvPicPr>
        <p:blipFill>
          <a:blip r:embed="rId4"/>
          <a:stretch>
            <a:fillRect/>
          </a:stretch>
        </p:blipFill>
        <p:spPr>
          <a:xfrm>
            <a:off x="7817004" y="915664"/>
            <a:ext cx="5754029" cy="3021980"/>
          </a:xfrm>
          <a:prstGeom prst="rect">
            <a:avLst/>
          </a:prstGeom>
        </p:spPr>
      </p:pic>
      <p:pic>
        <p:nvPicPr>
          <p:cNvPr id="16" name="Picture 15">
            <a:extLst>
              <a:ext uri="{FF2B5EF4-FFF2-40B4-BE49-F238E27FC236}">
                <a16:creationId xmlns:a16="http://schemas.microsoft.com/office/drawing/2014/main" id="{9FFD59A7-3398-AD46-20DF-EFBB05EE3A08}"/>
              </a:ext>
            </a:extLst>
          </p:cNvPr>
          <p:cNvPicPr>
            <a:picLocks noChangeAspect="1"/>
          </p:cNvPicPr>
          <p:nvPr/>
        </p:nvPicPr>
        <p:blipFill>
          <a:blip r:embed="rId5"/>
          <a:stretch>
            <a:fillRect/>
          </a:stretch>
        </p:blipFill>
        <p:spPr>
          <a:xfrm>
            <a:off x="501804" y="4804451"/>
            <a:ext cx="5384340" cy="3021980"/>
          </a:xfrm>
          <a:prstGeom prst="rect">
            <a:avLst/>
          </a:prstGeom>
        </p:spPr>
      </p:pic>
      <p:pic>
        <p:nvPicPr>
          <p:cNvPr id="20" name="Picture 19">
            <a:extLst>
              <a:ext uri="{FF2B5EF4-FFF2-40B4-BE49-F238E27FC236}">
                <a16:creationId xmlns:a16="http://schemas.microsoft.com/office/drawing/2014/main" id="{180A097A-6869-39FA-D71C-830088AB2F5E}"/>
              </a:ext>
            </a:extLst>
          </p:cNvPr>
          <p:cNvPicPr>
            <a:picLocks noChangeAspect="1"/>
          </p:cNvPicPr>
          <p:nvPr/>
        </p:nvPicPr>
        <p:blipFill>
          <a:blip r:embed="rId6"/>
          <a:stretch>
            <a:fillRect/>
          </a:stretch>
        </p:blipFill>
        <p:spPr>
          <a:xfrm>
            <a:off x="7817004" y="4804451"/>
            <a:ext cx="5754029" cy="3021980"/>
          </a:xfrm>
          <a:prstGeom prst="rect">
            <a:avLst/>
          </a:prstGeom>
        </p:spPr>
      </p:pic>
    </p:spTree>
    <p:extLst>
      <p:ext uri="{BB962C8B-B14F-4D97-AF65-F5344CB8AC3E}">
        <p14:creationId xmlns:p14="http://schemas.microsoft.com/office/powerpoint/2010/main" val="21474876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F990C6-BF2B-5BFA-843A-E06665E032FF}"/>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BD4E7FBF-3C8E-57F2-6948-10896DF24552}"/>
              </a:ext>
            </a:extLst>
          </p:cNvPr>
          <p:cNvPicPr>
            <a:picLocks noChangeAspect="1"/>
          </p:cNvPicPr>
          <p:nvPr/>
        </p:nvPicPr>
        <p:blipFill>
          <a:blip r:embed="rId2"/>
          <a:stretch>
            <a:fillRect/>
          </a:stretch>
        </p:blipFill>
        <p:spPr>
          <a:xfrm>
            <a:off x="0" y="0"/>
            <a:ext cx="14630400" cy="8229600"/>
          </a:xfrm>
          <a:prstGeom prst="rect">
            <a:avLst/>
          </a:prstGeom>
        </p:spPr>
      </p:pic>
      <p:sp>
        <p:nvSpPr>
          <p:cNvPr id="4" name="TextBox 3">
            <a:extLst>
              <a:ext uri="{FF2B5EF4-FFF2-40B4-BE49-F238E27FC236}">
                <a16:creationId xmlns:a16="http://schemas.microsoft.com/office/drawing/2014/main" id="{72A42054-0DBA-29A1-DD45-25B6072E92BC}"/>
              </a:ext>
            </a:extLst>
          </p:cNvPr>
          <p:cNvSpPr txBox="1"/>
          <p:nvPr/>
        </p:nvSpPr>
        <p:spPr>
          <a:xfrm>
            <a:off x="501804" y="564402"/>
            <a:ext cx="4103649" cy="259045"/>
          </a:xfrm>
          <a:prstGeom prst="rect">
            <a:avLst/>
          </a:prstGeom>
          <a:noFill/>
        </p:spPr>
        <p:txBody>
          <a:bodyPr wrap="square">
            <a:spAutoFit/>
          </a:bodyPr>
          <a:lstStyle/>
          <a:p>
            <a:pPr>
              <a:lnSpc>
                <a:spcPts val="1050"/>
              </a:lnSpc>
            </a:pPr>
            <a:r>
              <a:rPr lang="en-US" dirty="0">
                <a:solidFill>
                  <a:srgbClr val="585958"/>
                </a:solidFill>
                <a:latin typeface="思源黑体-Medium" pitchFamily="34" charset="0"/>
                <a:ea typeface="思源黑体-Medium" pitchFamily="34" charset="-122"/>
                <a:cs typeface="思源黑体-Medium" pitchFamily="34" charset="-120"/>
              </a:rPr>
              <a:t>9. Admin Home page </a:t>
            </a:r>
            <a:endParaRPr lang="en-US" dirty="0"/>
          </a:p>
        </p:txBody>
      </p:sp>
      <p:sp>
        <p:nvSpPr>
          <p:cNvPr id="6" name="TextBox 5">
            <a:extLst>
              <a:ext uri="{FF2B5EF4-FFF2-40B4-BE49-F238E27FC236}">
                <a16:creationId xmlns:a16="http://schemas.microsoft.com/office/drawing/2014/main" id="{B7F03707-EF4B-A764-B76F-C2CE688B1915}"/>
              </a:ext>
            </a:extLst>
          </p:cNvPr>
          <p:cNvSpPr txBox="1"/>
          <p:nvPr/>
        </p:nvSpPr>
        <p:spPr>
          <a:xfrm>
            <a:off x="8106936" y="532690"/>
            <a:ext cx="7404410" cy="259045"/>
          </a:xfrm>
          <a:prstGeom prst="rect">
            <a:avLst/>
          </a:prstGeom>
          <a:noFill/>
        </p:spPr>
        <p:txBody>
          <a:bodyPr wrap="square">
            <a:spAutoFit/>
          </a:bodyPr>
          <a:lstStyle/>
          <a:p>
            <a:pPr>
              <a:lnSpc>
                <a:spcPts val="1050"/>
              </a:lnSpc>
            </a:pPr>
            <a:r>
              <a:rPr lang="en-US" dirty="0">
                <a:solidFill>
                  <a:srgbClr val="585958"/>
                </a:solidFill>
                <a:latin typeface="思源黑体-Medium" pitchFamily="34" charset="0"/>
                <a:ea typeface="思源黑体-Medium" pitchFamily="34" charset="-122"/>
                <a:cs typeface="思源黑体-Medium" pitchFamily="34" charset="-120"/>
              </a:rPr>
              <a:t>10. Admin Manage User </a:t>
            </a:r>
            <a:endParaRPr lang="en-US" dirty="0"/>
          </a:p>
        </p:txBody>
      </p:sp>
      <p:sp>
        <p:nvSpPr>
          <p:cNvPr id="8" name="TextBox 7">
            <a:extLst>
              <a:ext uri="{FF2B5EF4-FFF2-40B4-BE49-F238E27FC236}">
                <a16:creationId xmlns:a16="http://schemas.microsoft.com/office/drawing/2014/main" id="{D85EEDA0-35D1-48CE-BCF0-D869C2465FEE}"/>
              </a:ext>
            </a:extLst>
          </p:cNvPr>
          <p:cNvSpPr txBox="1"/>
          <p:nvPr/>
        </p:nvSpPr>
        <p:spPr>
          <a:xfrm>
            <a:off x="501804" y="4445905"/>
            <a:ext cx="7315200" cy="259045"/>
          </a:xfrm>
          <a:prstGeom prst="rect">
            <a:avLst/>
          </a:prstGeom>
          <a:noFill/>
        </p:spPr>
        <p:txBody>
          <a:bodyPr wrap="square">
            <a:spAutoFit/>
          </a:bodyPr>
          <a:lstStyle/>
          <a:p>
            <a:pPr>
              <a:lnSpc>
                <a:spcPts val="1050"/>
              </a:lnSpc>
            </a:pPr>
            <a:r>
              <a:rPr lang="en-US" dirty="0">
                <a:solidFill>
                  <a:srgbClr val="585958"/>
                </a:solidFill>
                <a:latin typeface="思源黑体-Medium" pitchFamily="34" charset="0"/>
                <a:ea typeface="思源黑体-Medium" pitchFamily="34" charset="-122"/>
                <a:cs typeface="思源黑体-Medium" pitchFamily="34" charset="-120"/>
              </a:rPr>
              <a:t>11. Manage Business List </a:t>
            </a:r>
            <a:endParaRPr lang="en-US" dirty="0"/>
          </a:p>
        </p:txBody>
      </p:sp>
      <p:sp>
        <p:nvSpPr>
          <p:cNvPr id="10" name="TextBox 9">
            <a:extLst>
              <a:ext uri="{FF2B5EF4-FFF2-40B4-BE49-F238E27FC236}">
                <a16:creationId xmlns:a16="http://schemas.microsoft.com/office/drawing/2014/main" id="{63685ECB-5908-9C05-EF2F-17D2CE23035F}"/>
              </a:ext>
            </a:extLst>
          </p:cNvPr>
          <p:cNvSpPr txBox="1"/>
          <p:nvPr/>
        </p:nvSpPr>
        <p:spPr>
          <a:xfrm>
            <a:off x="8106936" y="4445906"/>
            <a:ext cx="5754029" cy="259045"/>
          </a:xfrm>
          <a:prstGeom prst="rect">
            <a:avLst/>
          </a:prstGeom>
          <a:noFill/>
        </p:spPr>
        <p:txBody>
          <a:bodyPr wrap="square">
            <a:spAutoFit/>
          </a:bodyPr>
          <a:lstStyle/>
          <a:p>
            <a:pPr>
              <a:lnSpc>
                <a:spcPts val="1050"/>
              </a:lnSpc>
            </a:pPr>
            <a:r>
              <a:rPr lang="en-US" dirty="0">
                <a:solidFill>
                  <a:srgbClr val="585958"/>
                </a:solidFill>
                <a:latin typeface="思源黑体-Medium" pitchFamily="34" charset="0"/>
                <a:ea typeface="思源黑体-Medium" pitchFamily="34" charset="-122"/>
                <a:cs typeface="思源黑体-Medium" pitchFamily="34" charset="-120"/>
              </a:rPr>
              <a:t>12. Edit Business </a:t>
            </a:r>
            <a:endParaRPr lang="en-US" dirty="0"/>
          </a:p>
        </p:txBody>
      </p:sp>
      <p:pic>
        <p:nvPicPr>
          <p:cNvPr id="3" name="Picture 2">
            <a:extLst>
              <a:ext uri="{FF2B5EF4-FFF2-40B4-BE49-F238E27FC236}">
                <a16:creationId xmlns:a16="http://schemas.microsoft.com/office/drawing/2014/main" id="{87E0822F-F560-CCC8-AC21-1F27E2B4B3A0}"/>
              </a:ext>
            </a:extLst>
          </p:cNvPr>
          <p:cNvPicPr>
            <a:picLocks noChangeAspect="1"/>
          </p:cNvPicPr>
          <p:nvPr/>
        </p:nvPicPr>
        <p:blipFill>
          <a:blip r:embed="rId3"/>
          <a:stretch>
            <a:fillRect/>
          </a:stretch>
        </p:blipFill>
        <p:spPr>
          <a:xfrm>
            <a:off x="501804" y="994164"/>
            <a:ext cx="5372409" cy="3021980"/>
          </a:xfrm>
          <a:prstGeom prst="rect">
            <a:avLst/>
          </a:prstGeom>
        </p:spPr>
      </p:pic>
      <p:pic>
        <p:nvPicPr>
          <p:cNvPr id="7" name="Picture 6">
            <a:extLst>
              <a:ext uri="{FF2B5EF4-FFF2-40B4-BE49-F238E27FC236}">
                <a16:creationId xmlns:a16="http://schemas.microsoft.com/office/drawing/2014/main" id="{36E3694D-E9B0-DBAA-0DD4-8B0238293297}"/>
              </a:ext>
            </a:extLst>
          </p:cNvPr>
          <p:cNvPicPr>
            <a:picLocks noChangeAspect="1"/>
          </p:cNvPicPr>
          <p:nvPr/>
        </p:nvPicPr>
        <p:blipFill>
          <a:blip r:embed="rId4"/>
          <a:stretch>
            <a:fillRect/>
          </a:stretch>
        </p:blipFill>
        <p:spPr>
          <a:xfrm>
            <a:off x="8106936" y="994164"/>
            <a:ext cx="5319033" cy="3021980"/>
          </a:xfrm>
          <a:prstGeom prst="rect">
            <a:avLst/>
          </a:prstGeom>
        </p:spPr>
      </p:pic>
      <p:pic>
        <p:nvPicPr>
          <p:cNvPr id="11" name="Picture 10">
            <a:extLst>
              <a:ext uri="{FF2B5EF4-FFF2-40B4-BE49-F238E27FC236}">
                <a16:creationId xmlns:a16="http://schemas.microsoft.com/office/drawing/2014/main" id="{8A92308A-E503-4B88-A63B-37479A243135}"/>
              </a:ext>
            </a:extLst>
          </p:cNvPr>
          <p:cNvPicPr>
            <a:picLocks noChangeAspect="1"/>
          </p:cNvPicPr>
          <p:nvPr/>
        </p:nvPicPr>
        <p:blipFill>
          <a:blip r:embed="rId5"/>
          <a:stretch>
            <a:fillRect/>
          </a:stretch>
        </p:blipFill>
        <p:spPr>
          <a:xfrm>
            <a:off x="581100" y="4875667"/>
            <a:ext cx="5213815" cy="2932771"/>
          </a:xfrm>
          <a:prstGeom prst="rect">
            <a:avLst/>
          </a:prstGeom>
        </p:spPr>
      </p:pic>
      <p:pic>
        <p:nvPicPr>
          <p:cNvPr id="13" name="Picture 12">
            <a:extLst>
              <a:ext uri="{FF2B5EF4-FFF2-40B4-BE49-F238E27FC236}">
                <a16:creationId xmlns:a16="http://schemas.microsoft.com/office/drawing/2014/main" id="{B5D92012-FFF8-E099-9B89-8497641AE6C0}"/>
              </a:ext>
            </a:extLst>
          </p:cNvPr>
          <p:cNvPicPr>
            <a:picLocks noChangeAspect="1"/>
          </p:cNvPicPr>
          <p:nvPr/>
        </p:nvPicPr>
        <p:blipFill>
          <a:blip r:embed="rId6"/>
          <a:stretch>
            <a:fillRect/>
          </a:stretch>
        </p:blipFill>
        <p:spPr>
          <a:xfrm>
            <a:off x="8106936" y="4875667"/>
            <a:ext cx="5319033" cy="2932771"/>
          </a:xfrm>
          <a:prstGeom prst="rect">
            <a:avLst/>
          </a:prstGeom>
        </p:spPr>
      </p:pic>
    </p:spTree>
    <p:extLst>
      <p:ext uri="{BB962C8B-B14F-4D97-AF65-F5344CB8AC3E}">
        <p14:creationId xmlns:p14="http://schemas.microsoft.com/office/powerpoint/2010/main" val="9936851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41257817-C3CD-235D-3A02-219C80C5A4A2}"/>
              </a:ext>
            </a:extLst>
          </p:cNvPr>
          <p:cNvPicPr>
            <a:picLocks noChangeAspect="1"/>
          </p:cNvPicPr>
          <p:nvPr/>
        </p:nvPicPr>
        <p:blipFill>
          <a:blip r:embed="rId2"/>
          <a:stretch>
            <a:fillRect/>
          </a:stretch>
        </p:blipFill>
        <p:spPr>
          <a:xfrm>
            <a:off x="0" y="0"/>
            <a:ext cx="14630400" cy="8229600"/>
          </a:xfrm>
          <a:prstGeom prst="rect">
            <a:avLst/>
          </a:prstGeom>
        </p:spPr>
      </p:pic>
      <p:sp>
        <p:nvSpPr>
          <p:cNvPr id="4" name="TextBox 3">
            <a:extLst>
              <a:ext uri="{FF2B5EF4-FFF2-40B4-BE49-F238E27FC236}">
                <a16:creationId xmlns:a16="http://schemas.microsoft.com/office/drawing/2014/main" id="{258E9EF4-2654-E787-D1AE-6EC1D6EEE9B7}"/>
              </a:ext>
            </a:extLst>
          </p:cNvPr>
          <p:cNvSpPr txBox="1"/>
          <p:nvPr/>
        </p:nvSpPr>
        <p:spPr>
          <a:xfrm>
            <a:off x="680225" y="829483"/>
            <a:ext cx="7315200" cy="259045"/>
          </a:xfrm>
          <a:prstGeom prst="rect">
            <a:avLst/>
          </a:prstGeom>
          <a:noFill/>
        </p:spPr>
        <p:txBody>
          <a:bodyPr wrap="square">
            <a:spAutoFit/>
          </a:bodyPr>
          <a:lstStyle/>
          <a:p>
            <a:pPr marL="0" indent="0" algn="l">
              <a:lnSpc>
                <a:spcPts val="1050"/>
              </a:lnSpc>
              <a:buNone/>
            </a:pPr>
            <a:r>
              <a:rPr lang="en-US" sz="1800" dirty="0">
                <a:solidFill>
                  <a:srgbClr val="585958"/>
                </a:solidFill>
                <a:latin typeface="思源黑体-Medium" pitchFamily="34" charset="0"/>
                <a:ea typeface="思源黑体-Medium" pitchFamily="34" charset="-122"/>
                <a:cs typeface="思源黑体-Medium" pitchFamily="34" charset="-120"/>
              </a:rPr>
              <a:t>13. Product List </a:t>
            </a:r>
            <a:endParaRPr lang="en-US" sz="1800" dirty="0"/>
          </a:p>
        </p:txBody>
      </p:sp>
      <p:sp>
        <p:nvSpPr>
          <p:cNvPr id="6" name="TextBox 5">
            <a:extLst>
              <a:ext uri="{FF2B5EF4-FFF2-40B4-BE49-F238E27FC236}">
                <a16:creationId xmlns:a16="http://schemas.microsoft.com/office/drawing/2014/main" id="{2EADACFE-6F98-AC23-CC3C-1FE56EC43F6E}"/>
              </a:ext>
            </a:extLst>
          </p:cNvPr>
          <p:cNvSpPr txBox="1"/>
          <p:nvPr/>
        </p:nvSpPr>
        <p:spPr>
          <a:xfrm>
            <a:off x="8870795" y="829483"/>
            <a:ext cx="4343400" cy="259045"/>
          </a:xfrm>
          <a:prstGeom prst="rect">
            <a:avLst/>
          </a:prstGeom>
          <a:noFill/>
        </p:spPr>
        <p:txBody>
          <a:bodyPr wrap="square">
            <a:spAutoFit/>
          </a:bodyPr>
          <a:lstStyle/>
          <a:p>
            <a:pPr marL="0" indent="0" algn="l">
              <a:lnSpc>
                <a:spcPts val="1050"/>
              </a:lnSpc>
              <a:buNone/>
            </a:pPr>
            <a:r>
              <a:rPr lang="en-US" sz="1800" dirty="0">
                <a:solidFill>
                  <a:srgbClr val="585958"/>
                </a:solidFill>
                <a:latin typeface="思源黑体-Medium" pitchFamily="34" charset="0"/>
                <a:ea typeface="思源黑体-Medium" pitchFamily="34" charset="-122"/>
                <a:cs typeface="思源黑体-Medium" pitchFamily="34" charset="-120"/>
              </a:rPr>
              <a:t>14. Add New Product </a:t>
            </a:r>
            <a:endParaRPr lang="en-US" sz="1800" dirty="0"/>
          </a:p>
        </p:txBody>
      </p:sp>
      <p:sp>
        <p:nvSpPr>
          <p:cNvPr id="8" name="TextBox 7">
            <a:extLst>
              <a:ext uri="{FF2B5EF4-FFF2-40B4-BE49-F238E27FC236}">
                <a16:creationId xmlns:a16="http://schemas.microsoft.com/office/drawing/2014/main" id="{E4224B40-5435-6290-DD00-C6C9E884F465}"/>
              </a:ext>
            </a:extLst>
          </p:cNvPr>
          <p:cNvSpPr txBox="1"/>
          <p:nvPr/>
        </p:nvSpPr>
        <p:spPr>
          <a:xfrm>
            <a:off x="5898995" y="4588284"/>
            <a:ext cx="7315200" cy="259045"/>
          </a:xfrm>
          <a:prstGeom prst="rect">
            <a:avLst/>
          </a:prstGeom>
          <a:noFill/>
        </p:spPr>
        <p:txBody>
          <a:bodyPr wrap="square">
            <a:spAutoFit/>
          </a:bodyPr>
          <a:lstStyle/>
          <a:p>
            <a:pPr marL="0" indent="0" algn="l">
              <a:lnSpc>
                <a:spcPts val="1050"/>
              </a:lnSpc>
              <a:buNone/>
            </a:pPr>
            <a:r>
              <a:rPr lang="en-US" sz="1800" dirty="0">
                <a:solidFill>
                  <a:srgbClr val="585958"/>
                </a:solidFill>
                <a:latin typeface="思源黑体-Medium" pitchFamily="34" charset="0"/>
                <a:ea typeface="思源黑体-Medium" pitchFamily="34" charset="-122"/>
                <a:cs typeface="思源黑体-Medium" pitchFamily="34" charset="-120"/>
              </a:rPr>
              <a:t>15. Manage Booking </a:t>
            </a:r>
            <a:endParaRPr lang="en-US" sz="1800" dirty="0"/>
          </a:p>
        </p:txBody>
      </p:sp>
      <p:pic>
        <p:nvPicPr>
          <p:cNvPr id="10" name="Picture 9">
            <a:extLst>
              <a:ext uri="{FF2B5EF4-FFF2-40B4-BE49-F238E27FC236}">
                <a16:creationId xmlns:a16="http://schemas.microsoft.com/office/drawing/2014/main" id="{9E18F442-0D62-D621-4803-0EDF6A3F28C2}"/>
              </a:ext>
            </a:extLst>
          </p:cNvPr>
          <p:cNvPicPr>
            <a:picLocks noChangeAspect="1"/>
          </p:cNvPicPr>
          <p:nvPr/>
        </p:nvPicPr>
        <p:blipFill>
          <a:blip r:embed="rId3"/>
          <a:stretch>
            <a:fillRect/>
          </a:stretch>
        </p:blipFill>
        <p:spPr>
          <a:xfrm>
            <a:off x="680225" y="1238083"/>
            <a:ext cx="5607407" cy="2709448"/>
          </a:xfrm>
          <a:prstGeom prst="rect">
            <a:avLst/>
          </a:prstGeom>
        </p:spPr>
      </p:pic>
      <p:pic>
        <p:nvPicPr>
          <p:cNvPr id="12" name="Picture 11">
            <a:extLst>
              <a:ext uri="{FF2B5EF4-FFF2-40B4-BE49-F238E27FC236}">
                <a16:creationId xmlns:a16="http://schemas.microsoft.com/office/drawing/2014/main" id="{7D3C30E5-8EF4-3578-CD9F-3E252F5EB51D}"/>
              </a:ext>
            </a:extLst>
          </p:cNvPr>
          <p:cNvPicPr>
            <a:picLocks noChangeAspect="1"/>
          </p:cNvPicPr>
          <p:nvPr/>
        </p:nvPicPr>
        <p:blipFill>
          <a:blip r:embed="rId4"/>
          <a:stretch>
            <a:fillRect/>
          </a:stretch>
        </p:blipFill>
        <p:spPr>
          <a:xfrm>
            <a:off x="7905908" y="1238083"/>
            <a:ext cx="6044267" cy="2698445"/>
          </a:xfrm>
          <a:prstGeom prst="rect">
            <a:avLst/>
          </a:prstGeom>
        </p:spPr>
      </p:pic>
      <p:pic>
        <p:nvPicPr>
          <p:cNvPr id="14" name="Picture 13">
            <a:extLst>
              <a:ext uri="{FF2B5EF4-FFF2-40B4-BE49-F238E27FC236}">
                <a16:creationId xmlns:a16="http://schemas.microsoft.com/office/drawing/2014/main" id="{FB44FAE7-EE19-AF0A-47E7-B55B3936D622}"/>
              </a:ext>
            </a:extLst>
          </p:cNvPr>
          <p:cNvPicPr>
            <a:picLocks noChangeAspect="1"/>
          </p:cNvPicPr>
          <p:nvPr/>
        </p:nvPicPr>
        <p:blipFill>
          <a:blip r:embed="rId5"/>
          <a:stretch>
            <a:fillRect/>
          </a:stretch>
        </p:blipFill>
        <p:spPr>
          <a:xfrm>
            <a:off x="4234557" y="5034062"/>
            <a:ext cx="6161285" cy="2977077"/>
          </a:xfrm>
          <a:prstGeom prst="rect">
            <a:avLst/>
          </a:prstGeom>
        </p:spPr>
      </p:pic>
    </p:spTree>
    <p:extLst>
      <p:ext uri="{BB962C8B-B14F-4D97-AF65-F5344CB8AC3E}">
        <p14:creationId xmlns:p14="http://schemas.microsoft.com/office/powerpoint/2010/main" val="3227931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5800" y="5806440"/>
            <a:ext cx="13267944" cy="27432"/>
          </a:xfrm>
          <a:prstGeom prst="rect">
            <a:avLst/>
          </a:prstGeom>
        </p:spPr>
      </p:pic>
      <p:sp>
        <p:nvSpPr>
          <p:cNvPr id="5" name="Text 0"/>
          <p:cNvSpPr/>
          <p:nvPr/>
        </p:nvSpPr>
        <p:spPr>
          <a:xfrm>
            <a:off x="685800" y="1773936"/>
            <a:ext cx="13267944" cy="1828800"/>
          </a:xfrm>
          <a:prstGeom prst="rect">
            <a:avLst/>
          </a:prstGeom>
          <a:noFill/>
          <a:ln/>
        </p:spPr>
        <p:txBody>
          <a:bodyPr wrap="none" lIns="0" tIns="0" rIns="0" bIns="0" rtlCol="0" anchor="ctr"/>
          <a:lstStyle/>
          <a:p>
            <a:pPr marL="0" indent="0" algn="l">
              <a:lnSpc>
                <a:spcPts val="14400"/>
              </a:lnSpc>
              <a:buNone/>
            </a:pPr>
            <a:r>
              <a:rPr lang="en-US" sz="11520" dirty="0">
                <a:solidFill>
                  <a:srgbClr val="315934"/>
                </a:solidFill>
                <a:latin typeface="思源黑体-Medium" pitchFamily="34" charset="0"/>
                <a:ea typeface="思源黑体-Medium" pitchFamily="34" charset="-122"/>
                <a:cs typeface="思源黑体-Medium" pitchFamily="34" charset="-120"/>
              </a:rPr>
              <a:t>01</a:t>
            </a:r>
            <a:endParaRPr lang="en-US" sz="11520" dirty="0"/>
          </a:p>
        </p:txBody>
      </p:sp>
      <p:sp>
        <p:nvSpPr>
          <p:cNvPr id="6" name="Text 1"/>
          <p:cNvSpPr/>
          <p:nvPr/>
        </p:nvSpPr>
        <p:spPr>
          <a:xfrm>
            <a:off x="685800" y="3822192"/>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7" name="Text 2"/>
          <p:cNvSpPr/>
          <p:nvPr/>
        </p:nvSpPr>
        <p:spPr>
          <a:xfrm>
            <a:off x="685800" y="4288536"/>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8" name="Text 3"/>
          <p:cNvSpPr/>
          <p:nvPr/>
        </p:nvSpPr>
        <p:spPr>
          <a:xfrm>
            <a:off x="685800" y="4745736"/>
            <a:ext cx="13267944" cy="841248"/>
          </a:xfrm>
          <a:prstGeom prst="rect">
            <a:avLst/>
          </a:prstGeom>
          <a:noFill/>
          <a:ln/>
        </p:spPr>
        <p:txBody>
          <a:bodyPr wrap="none" lIns="0" tIns="0" rIns="0" bIns="0" rtlCol="0" anchor="ctr"/>
          <a:lstStyle/>
          <a:p>
            <a:pPr marL="0" indent="0" algn="r">
              <a:lnSpc>
                <a:spcPts val="6620"/>
              </a:lnSpc>
              <a:buNone/>
            </a:pPr>
            <a:r>
              <a:rPr lang="en-US" sz="5290" dirty="0">
                <a:solidFill>
                  <a:srgbClr val="315934"/>
                </a:solidFill>
                <a:latin typeface="思源黑体-Medium" pitchFamily="34" charset="0"/>
                <a:ea typeface="思源黑体-Medium" pitchFamily="34" charset="-122"/>
                <a:cs typeface="思源黑体-Medium" pitchFamily="34" charset="-120"/>
              </a:rPr>
              <a:t>Introduction to Project Definition</a:t>
            </a:r>
            <a:endParaRPr lang="en-US" sz="5290" dirty="0"/>
          </a:p>
        </p:txBody>
      </p:sp>
      <p:sp>
        <p:nvSpPr>
          <p:cNvPr id="9" name="Text 4"/>
          <p:cNvSpPr/>
          <p:nvPr/>
        </p:nvSpPr>
        <p:spPr>
          <a:xfrm>
            <a:off x="685800" y="6053328"/>
            <a:ext cx="13267944" cy="201168"/>
          </a:xfrm>
          <a:prstGeom prst="rect">
            <a:avLst/>
          </a:prstGeom>
          <a:noFill/>
          <a:ln/>
        </p:spPr>
        <p:txBody>
          <a:bodyPr wrap="none" lIns="0" tIns="0" rIns="0" bIns="0" rtlCol="0" anchor="ctr"/>
          <a:lstStyle/>
          <a:p>
            <a:pPr marL="0" indent="0" algn="l">
              <a:lnSpc>
                <a:spcPts val="1530"/>
              </a:lnSpc>
              <a:buNone/>
            </a:pPr>
            <a:r>
              <a:rPr lang="en-US" sz="1220" dirty="0">
                <a:solidFill>
                  <a:srgbClr val="585958"/>
                </a:solidFill>
                <a:latin typeface="思源黑体-Medium" pitchFamily="34" charset="0"/>
                <a:ea typeface="思源黑体-Medium" pitchFamily="34" charset="-122"/>
                <a:cs typeface="思源黑体-Medium" pitchFamily="34" charset="-120"/>
              </a:rPr>
              <a:t> </a:t>
            </a:r>
            <a:endParaRPr lang="en-US" sz="122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BFB33EA9-BB6F-2B37-15B4-5F7789231D47}"/>
              </a:ext>
            </a:extLst>
          </p:cNvPr>
          <p:cNvPicPr>
            <a:picLocks noChangeAspect="1"/>
          </p:cNvPicPr>
          <p:nvPr/>
        </p:nvPicPr>
        <p:blipFill>
          <a:blip r:embed="rId2"/>
          <a:stretch>
            <a:fillRect/>
          </a:stretch>
        </p:blipFill>
        <p:spPr>
          <a:xfrm>
            <a:off x="0" y="0"/>
            <a:ext cx="14630400" cy="8229600"/>
          </a:xfrm>
          <a:prstGeom prst="rect">
            <a:avLst/>
          </a:prstGeom>
        </p:spPr>
      </p:pic>
      <p:sp>
        <p:nvSpPr>
          <p:cNvPr id="4" name="TextBox 3">
            <a:extLst>
              <a:ext uri="{FF2B5EF4-FFF2-40B4-BE49-F238E27FC236}">
                <a16:creationId xmlns:a16="http://schemas.microsoft.com/office/drawing/2014/main" id="{0BC31613-C7AA-3F0B-D5E7-3EE378C5B4C0}"/>
              </a:ext>
            </a:extLst>
          </p:cNvPr>
          <p:cNvSpPr txBox="1"/>
          <p:nvPr/>
        </p:nvSpPr>
        <p:spPr>
          <a:xfrm>
            <a:off x="1023125" y="274954"/>
            <a:ext cx="4973443" cy="7971413"/>
          </a:xfrm>
          <a:prstGeom prst="rect">
            <a:avLst/>
          </a:prstGeom>
          <a:noFill/>
        </p:spPr>
        <p:txBody>
          <a:bodyPr wrap="square">
            <a:spAutoFit/>
          </a:bodyPr>
          <a:lstStyle/>
          <a:p>
            <a:r>
              <a:rPr lang="en-US" b="1" dirty="0">
                <a:solidFill>
                  <a:schemeClr val="accent6">
                    <a:lumMod val="75000"/>
                  </a:schemeClr>
                </a:solidFill>
              </a:rPr>
              <a:t>Screen Design :</a:t>
            </a:r>
            <a:endParaRPr lang="en-IN" dirty="0">
              <a:solidFill>
                <a:schemeClr val="accent6">
                  <a:lumMod val="75000"/>
                </a:schemeClr>
              </a:solidFill>
            </a:endParaRPr>
          </a:p>
          <a:p>
            <a:r>
              <a:rPr lang="en-US" sz="1600" b="1" dirty="0"/>
              <a:t> </a:t>
            </a:r>
            <a:endParaRPr lang="en-IN" sz="1600" dirty="0"/>
          </a:p>
          <a:p>
            <a:r>
              <a:rPr lang="en-IN" sz="1600" b="1" dirty="0"/>
              <a:t>1. Landing Page (Public Home)</a:t>
            </a:r>
            <a:endParaRPr lang="en-IN" sz="1600" dirty="0"/>
          </a:p>
          <a:p>
            <a:pPr lvl="0"/>
            <a:r>
              <a:rPr lang="en-IN" sz="1600" b="1" dirty="0"/>
              <a:t>Purpose: </a:t>
            </a:r>
            <a:r>
              <a:rPr lang="en-IN" sz="1600" dirty="0"/>
              <a:t>Showcase all businesses with basic filters.</a:t>
            </a:r>
          </a:p>
          <a:p>
            <a:pPr lvl="0"/>
            <a:r>
              <a:rPr lang="en-IN" sz="1600" b="1" dirty="0"/>
              <a:t>Elements:</a:t>
            </a:r>
            <a:endParaRPr lang="en-IN" sz="1600" dirty="0"/>
          </a:p>
          <a:p>
            <a:pPr lvl="1"/>
            <a:r>
              <a:rPr lang="en-IN" sz="1600" dirty="0"/>
              <a:t>Top navbar with login/register</a:t>
            </a:r>
          </a:p>
          <a:p>
            <a:pPr lvl="1"/>
            <a:r>
              <a:rPr lang="en-IN" sz="1600" dirty="0"/>
              <a:t>Business cards (name, category, location, CTA: “View Details”)</a:t>
            </a:r>
          </a:p>
          <a:p>
            <a:pPr lvl="1"/>
            <a:r>
              <a:rPr lang="en-IN" sz="1600" dirty="0"/>
              <a:t>Search bar (by name/category)</a:t>
            </a:r>
          </a:p>
          <a:p>
            <a:r>
              <a:rPr lang="en-IN" sz="1600" b="1" dirty="0"/>
              <a:t> </a:t>
            </a:r>
          </a:p>
          <a:p>
            <a:endParaRPr lang="en-IN" sz="1600" dirty="0"/>
          </a:p>
          <a:p>
            <a:r>
              <a:rPr lang="en-IN" sz="1600" b="1" dirty="0"/>
              <a:t>2. User Authentication Pages</a:t>
            </a:r>
            <a:endParaRPr lang="en-IN" sz="1600" dirty="0"/>
          </a:p>
          <a:p>
            <a:r>
              <a:rPr lang="en-IN" sz="1600" b="1" dirty="0"/>
              <a:t>➤ Login Page</a:t>
            </a:r>
            <a:endParaRPr lang="en-IN" sz="1600" dirty="0"/>
          </a:p>
          <a:p>
            <a:pPr lvl="0"/>
            <a:r>
              <a:rPr lang="en-IN" sz="1600" dirty="0"/>
              <a:t>Fields: Email, Password</a:t>
            </a:r>
          </a:p>
          <a:p>
            <a:pPr lvl="0"/>
            <a:r>
              <a:rPr lang="en-IN" sz="1600" dirty="0"/>
              <a:t>Button: Login</a:t>
            </a:r>
          </a:p>
          <a:p>
            <a:pPr lvl="0"/>
            <a:r>
              <a:rPr lang="en-IN" sz="1600" dirty="0"/>
              <a:t>Link:</a:t>
            </a:r>
            <a:r>
              <a:rPr lang="en-IN" sz="1600" b="1" dirty="0"/>
              <a:t> </a:t>
            </a:r>
            <a:r>
              <a:rPr lang="en-IN" sz="1600" dirty="0"/>
              <a:t>“New user? Register now”</a:t>
            </a:r>
          </a:p>
          <a:p>
            <a:r>
              <a:rPr lang="en-IN" sz="1600" b="1" dirty="0"/>
              <a:t>➤ Register Page</a:t>
            </a:r>
            <a:endParaRPr lang="en-IN" sz="1600" dirty="0"/>
          </a:p>
          <a:p>
            <a:pPr lvl="0"/>
            <a:r>
              <a:rPr lang="en-IN" sz="1600" dirty="0"/>
              <a:t>Fields: Name, Email, Phone, Password</a:t>
            </a:r>
          </a:p>
          <a:p>
            <a:pPr lvl="0"/>
            <a:r>
              <a:rPr lang="en-IN" sz="1600" dirty="0"/>
              <a:t>Button: Register</a:t>
            </a:r>
          </a:p>
          <a:p>
            <a:pPr lvl="0"/>
            <a:r>
              <a:rPr lang="en-IN" sz="1600" dirty="0"/>
              <a:t>Link:</a:t>
            </a:r>
            <a:r>
              <a:rPr lang="en-IN" sz="1600" b="1" dirty="0"/>
              <a:t> </a:t>
            </a:r>
            <a:r>
              <a:rPr lang="en-IN" sz="1600" dirty="0"/>
              <a:t>“Already have an account? Login”</a:t>
            </a:r>
          </a:p>
          <a:p>
            <a:r>
              <a:rPr lang="en-IN" sz="1600" b="1" dirty="0"/>
              <a:t> </a:t>
            </a:r>
          </a:p>
          <a:p>
            <a:endParaRPr lang="en-IN" sz="1600" dirty="0"/>
          </a:p>
          <a:p>
            <a:r>
              <a:rPr lang="en-IN" sz="1600" b="1" dirty="0"/>
              <a:t>3. Business Details Page</a:t>
            </a:r>
            <a:endParaRPr lang="en-IN" sz="1600" dirty="0"/>
          </a:p>
          <a:p>
            <a:pPr lvl="0"/>
            <a:r>
              <a:rPr lang="en-IN" sz="1600" b="1" dirty="0"/>
              <a:t>Purpose: </a:t>
            </a:r>
            <a:r>
              <a:rPr lang="en-IN" sz="1600" dirty="0"/>
              <a:t>Show business info + products/services + booking options</a:t>
            </a:r>
          </a:p>
          <a:p>
            <a:pPr lvl="0"/>
            <a:r>
              <a:rPr lang="en-IN" sz="1600" b="1" dirty="0"/>
              <a:t>Elements:</a:t>
            </a:r>
            <a:endParaRPr lang="en-IN" sz="1600" dirty="0"/>
          </a:p>
          <a:p>
            <a:pPr lvl="1"/>
            <a:r>
              <a:rPr lang="en-IN" sz="1600" dirty="0"/>
              <a:t>Business name, address, contact</a:t>
            </a:r>
          </a:p>
          <a:p>
            <a:pPr lvl="1"/>
            <a:r>
              <a:rPr lang="en-IN" sz="1600" dirty="0"/>
              <a:t>Category badge (e.g., "Salon" / "Retail")</a:t>
            </a:r>
          </a:p>
          <a:p>
            <a:pPr lvl="1"/>
            <a:r>
              <a:rPr lang="en-IN" sz="1600" dirty="0"/>
              <a:t>Products/Services list (name, price, description)</a:t>
            </a:r>
          </a:p>
          <a:p>
            <a:pPr lvl="1"/>
            <a:r>
              <a:rPr lang="en-IN" sz="1600" dirty="0"/>
              <a:t>Booking form:</a:t>
            </a:r>
          </a:p>
          <a:p>
            <a:pPr lvl="2"/>
            <a:r>
              <a:rPr lang="en-IN" sz="1600" dirty="0"/>
              <a:t>For appointment/table: date &amp; time picker</a:t>
            </a:r>
          </a:p>
          <a:p>
            <a:pPr lvl="2"/>
            <a:r>
              <a:rPr lang="en-IN" sz="1600" dirty="0"/>
              <a:t>For order: one-click confirm</a:t>
            </a:r>
          </a:p>
        </p:txBody>
      </p:sp>
      <p:sp>
        <p:nvSpPr>
          <p:cNvPr id="7" name="TextBox 6">
            <a:extLst>
              <a:ext uri="{FF2B5EF4-FFF2-40B4-BE49-F238E27FC236}">
                <a16:creationId xmlns:a16="http://schemas.microsoft.com/office/drawing/2014/main" id="{4FC605CD-7B8D-8B78-D87E-E58208B4C16E}"/>
              </a:ext>
            </a:extLst>
          </p:cNvPr>
          <p:cNvSpPr txBox="1"/>
          <p:nvPr/>
        </p:nvSpPr>
        <p:spPr>
          <a:xfrm>
            <a:off x="7397440" y="800447"/>
            <a:ext cx="5865542" cy="7340471"/>
          </a:xfrm>
          <a:prstGeom prst="rect">
            <a:avLst/>
          </a:prstGeom>
          <a:noFill/>
        </p:spPr>
        <p:txBody>
          <a:bodyPr wrap="square">
            <a:spAutoFit/>
          </a:bodyPr>
          <a:lstStyle/>
          <a:p>
            <a:pPr>
              <a:buNone/>
            </a:pPr>
            <a:r>
              <a:rPr lang="en-IN" sz="1600" b="1" dirty="0">
                <a:effectLst/>
                <a:latin typeface="思源黑体-Medium"/>
                <a:ea typeface="Times New Roman" panose="02020603050405020304" pitchFamily="18" charset="0"/>
                <a:cs typeface="Times New Roman" panose="02020603050405020304" pitchFamily="18" charset="0"/>
              </a:rPr>
              <a:t> 4. Book Appointment Page</a:t>
            </a:r>
            <a:endParaRPr lang="en-IN" sz="1600" dirty="0">
              <a:effectLst/>
              <a:latin typeface="思源黑体-Medium"/>
              <a:ea typeface="Bitstream Vera Sans"/>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1600" b="1" dirty="0">
                <a:effectLst/>
                <a:latin typeface="思源黑体-Medium"/>
                <a:ea typeface="Times New Roman" panose="02020603050405020304" pitchFamily="18" charset="0"/>
                <a:cs typeface="Times New Roman" panose="02020603050405020304" pitchFamily="18" charset="0"/>
              </a:rPr>
              <a:t>Fields:</a:t>
            </a:r>
            <a:endParaRPr lang="en-IN" sz="1600" dirty="0">
              <a:effectLst/>
              <a:latin typeface="思源黑体-Medium"/>
              <a:ea typeface="Bitstream Vera Sans"/>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IN" sz="1600" dirty="0">
                <a:effectLst/>
                <a:latin typeface="思源黑体-Medium"/>
                <a:ea typeface="Times New Roman" panose="02020603050405020304" pitchFamily="18" charset="0"/>
                <a:cs typeface="Times New Roman" panose="02020603050405020304" pitchFamily="18" charset="0"/>
              </a:rPr>
              <a:t>Auto-filled: Business, Product </a:t>
            </a:r>
            <a:endParaRPr lang="en-IN" sz="1600" dirty="0">
              <a:effectLst/>
              <a:latin typeface="思源黑体-Medium"/>
              <a:ea typeface="Bitstream Vera Sans"/>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IN" sz="1600" dirty="0">
                <a:effectLst/>
                <a:latin typeface="思源黑体-Medium"/>
                <a:ea typeface="Times New Roman" panose="02020603050405020304" pitchFamily="18" charset="0"/>
                <a:cs typeface="Times New Roman" panose="02020603050405020304" pitchFamily="18" charset="0"/>
              </a:rPr>
              <a:t>Input: Date, Time </a:t>
            </a:r>
            <a:endParaRPr lang="en-IN" sz="1600" dirty="0">
              <a:effectLst/>
              <a:latin typeface="思源黑体-Medium"/>
              <a:ea typeface="Bitstream Vera Sans"/>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IN" sz="1600" dirty="0">
                <a:effectLst/>
                <a:latin typeface="思源黑体-Medium"/>
                <a:ea typeface="Times New Roman" panose="02020603050405020304" pitchFamily="18" charset="0"/>
                <a:cs typeface="Times New Roman" panose="02020603050405020304" pitchFamily="18" charset="0"/>
              </a:rPr>
              <a:t>Button:</a:t>
            </a:r>
            <a:r>
              <a:rPr lang="en-IN" sz="1600" b="1" dirty="0">
                <a:effectLst/>
                <a:latin typeface="思源黑体-Medium"/>
                <a:ea typeface="Times New Roman" panose="02020603050405020304" pitchFamily="18" charset="0"/>
                <a:cs typeface="Times New Roman" panose="02020603050405020304" pitchFamily="18" charset="0"/>
              </a:rPr>
              <a:t> </a:t>
            </a:r>
            <a:r>
              <a:rPr lang="en-IN" sz="1600" dirty="0">
                <a:effectLst/>
                <a:latin typeface="思源黑体-Medium"/>
                <a:ea typeface="Times New Roman" panose="02020603050405020304" pitchFamily="18" charset="0"/>
                <a:cs typeface="Times New Roman" panose="02020603050405020304" pitchFamily="18" charset="0"/>
              </a:rPr>
              <a:t>Confirm Booking</a:t>
            </a:r>
            <a:endParaRPr lang="en-IN" sz="1600" dirty="0">
              <a:effectLst/>
              <a:latin typeface="思源黑体-Medium"/>
              <a:ea typeface="Bitstream Vera Sans"/>
              <a:cs typeface="Times New Roman" panose="02020603050405020304" pitchFamily="18" charset="0"/>
            </a:endParaRPr>
          </a:p>
          <a:p>
            <a:pPr>
              <a:buNone/>
            </a:pPr>
            <a:r>
              <a:rPr lang="en-IN" sz="1600" b="1" dirty="0">
                <a:effectLst/>
                <a:latin typeface="思源黑体-Medium"/>
                <a:ea typeface="Times New Roman" panose="02020603050405020304" pitchFamily="18" charset="0"/>
                <a:cs typeface="Times New Roman" panose="02020603050405020304" pitchFamily="18" charset="0"/>
              </a:rPr>
              <a:t> </a:t>
            </a:r>
            <a:endParaRPr lang="en-IN" sz="1600" dirty="0">
              <a:effectLst/>
              <a:latin typeface="思源黑体-Medium"/>
              <a:ea typeface="Bitstream Vera Sans"/>
              <a:cs typeface="Times New Roman" panose="02020603050405020304" pitchFamily="18" charset="0"/>
            </a:endParaRPr>
          </a:p>
          <a:p>
            <a:pPr>
              <a:buNone/>
            </a:pPr>
            <a:r>
              <a:rPr lang="en-IN" sz="1600" b="1" dirty="0">
                <a:effectLst/>
                <a:latin typeface="思源黑体-Medium"/>
                <a:ea typeface="Times New Roman" panose="02020603050405020304" pitchFamily="18" charset="0"/>
                <a:cs typeface="Times New Roman" panose="02020603050405020304" pitchFamily="18" charset="0"/>
              </a:rPr>
              <a:t> </a:t>
            </a:r>
            <a:endParaRPr lang="en-IN" sz="1600" dirty="0">
              <a:effectLst/>
              <a:latin typeface="思源黑体-Medium"/>
              <a:ea typeface="Bitstream Vera Sans"/>
              <a:cs typeface="Times New Roman" panose="02020603050405020304" pitchFamily="18" charset="0"/>
            </a:endParaRPr>
          </a:p>
          <a:p>
            <a:pPr>
              <a:buNone/>
            </a:pPr>
            <a:r>
              <a:rPr lang="en-IN" sz="1600" b="1" dirty="0">
                <a:effectLst/>
                <a:latin typeface="思源黑体-Medium"/>
                <a:ea typeface="Times New Roman" panose="02020603050405020304" pitchFamily="18" charset="0"/>
                <a:cs typeface="Times New Roman" panose="02020603050405020304" pitchFamily="18" charset="0"/>
              </a:rPr>
              <a:t>5. My Bookings Page</a:t>
            </a:r>
            <a:endParaRPr lang="en-IN" sz="1600" dirty="0">
              <a:effectLst/>
              <a:latin typeface="思源黑体-Medium"/>
              <a:ea typeface="Bitstream Vera Sans"/>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1600" b="1" dirty="0">
                <a:effectLst/>
                <a:latin typeface="思源黑体-Medium"/>
                <a:ea typeface="Times New Roman" panose="02020603050405020304" pitchFamily="18" charset="0"/>
                <a:cs typeface="Times New Roman" panose="02020603050405020304" pitchFamily="18" charset="0"/>
              </a:rPr>
              <a:t>List of user’s bookings</a:t>
            </a:r>
            <a:endParaRPr lang="en-IN" sz="1600" dirty="0">
              <a:effectLst/>
              <a:latin typeface="思源黑体-Medium"/>
              <a:ea typeface="Bitstream Vera Sans"/>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1600" b="1" dirty="0">
                <a:effectLst/>
                <a:latin typeface="思源黑体-Medium"/>
                <a:ea typeface="Times New Roman" panose="02020603050405020304" pitchFamily="18" charset="0"/>
                <a:cs typeface="Times New Roman" panose="02020603050405020304" pitchFamily="18" charset="0"/>
              </a:rPr>
              <a:t>Shows:</a:t>
            </a:r>
            <a:endParaRPr lang="en-IN" sz="1600" dirty="0">
              <a:effectLst/>
              <a:latin typeface="思源黑体-Medium"/>
              <a:ea typeface="Bitstream Vera Sans"/>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IN" sz="1600" dirty="0">
                <a:effectLst/>
                <a:latin typeface="思源黑体-Medium"/>
                <a:ea typeface="Times New Roman" panose="02020603050405020304" pitchFamily="18" charset="0"/>
                <a:cs typeface="Times New Roman" panose="02020603050405020304" pitchFamily="18" charset="0"/>
              </a:rPr>
              <a:t>Business name</a:t>
            </a:r>
            <a:endParaRPr lang="en-IN" sz="1600" dirty="0">
              <a:effectLst/>
              <a:latin typeface="思源黑体-Medium"/>
              <a:ea typeface="Bitstream Vera Sans"/>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IN" sz="1600" dirty="0">
                <a:effectLst/>
                <a:latin typeface="思源黑体-Medium"/>
                <a:ea typeface="Times New Roman" panose="02020603050405020304" pitchFamily="18" charset="0"/>
                <a:cs typeface="Times New Roman" panose="02020603050405020304" pitchFamily="18" charset="0"/>
              </a:rPr>
              <a:t>Product/service</a:t>
            </a:r>
            <a:endParaRPr lang="en-IN" sz="1600" dirty="0">
              <a:effectLst/>
              <a:latin typeface="思源黑体-Medium"/>
              <a:ea typeface="Bitstream Vera Sans"/>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IN" sz="1600" dirty="0">
                <a:effectLst/>
                <a:latin typeface="思源黑体-Medium"/>
                <a:ea typeface="Times New Roman" panose="02020603050405020304" pitchFamily="18" charset="0"/>
                <a:cs typeface="Times New Roman" panose="02020603050405020304" pitchFamily="18" charset="0"/>
              </a:rPr>
              <a:t>Date, Time, Type</a:t>
            </a:r>
            <a:endParaRPr lang="en-IN" sz="1600" dirty="0">
              <a:effectLst/>
              <a:latin typeface="思源黑体-Medium"/>
              <a:ea typeface="Bitstream Vera Sans"/>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IN" sz="1600" dirty="0">
                <a:effectLst/>
                <a:latin typeface="思源黑体-Medium"/>
                <a:ea typeface="Times New Roman" panose="02020603050405020304" pitchFamily="18" charset="0"/>
                <a:cs typeface="Times New Roman" panose="02020603050405020304" pitchFamily="18" charset="0"/>
              </a:rPr>
              <a:t>Status (Pending/Confirmed)</a:t>
            </a:r>
            <a:endParaRPr lang="en-IN" sz="1600" dirty="0">
              <a:effectLst/>
              <a:latin typeface="思源黑体-Medium"/>
              <a:ea typeface="Bitstream Vera Sans"/>
              <a:cs typeface="Times New Roman" panose="02020603050405020304" pitchFamily="18" charset="0"/>
            </a:endParaRPr>
          </a:p>
          <a:p>
            <a:pPr>
              <a:buNone/>
            </a:pPr>
            <a:r>
              <a:rPr lang="en-IN" sz="1600" b="1" dirty="0">
                <a:effectLst/>
                <a:latin typeface="思源黑体-Medium"/>
                <a:ea typeface="Times New Roman" panose="02020603050405020304" pitchFamily="18" charset="0"/>
                <a:cs typeface="Times New Roman" panose="02020603050405020304" pitchFamily="18" charset="0"/>
              </a:rPr>
              <a:t> </a:t>
            </a:r>
            <a:endParaRPr lang="en-IN" sz="1600" dirty="0">
              <a:effectLst/>
              <a:latin typeface="思源黑体-Medium"/>
              <a:ea typeface="Bitstream Vera Sans"/>
              <a:cs typeface="Times New Roman" panose="02020603050405020304" pitchFamily="18" charset="0"/>
            </a:endParaRPr>
          </a:p>
          <a:p>
            <a:pPr>
              <a:buNone/>
            </a:pPr>
            <a:r>
              <a:rPr lang="en-IN" sz="1600" b="1" dirty="0">
                <a:effectLst/>
                <a:latin typeface="思源黑体-Medium"/>
                <a:ea typeface="Times New Roman" panose="02020603050405020304" pitchFamily="18" charset="0"/>
                <a:cs typeface="Times New Roman" panose="02020603050405020304" pitchFamily="18" charset="0"/>
              </a:rPr>
              <a:t>6. Admin Panel (EJS UI)</a:t>
            </a:r>
            <a:endParaRPr lang="en-IN" sz="1600" dirty="0">
              <a:effectLst/>
              <a:latin typeface="思源黑体-Medium"/>
              <a:ea typeface="Bitstream Vera Sans"/>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1600" b="1" dirty="0">
                <a:effectLst/>
                <a:latin typeface="思源黑体-Medium"/>
                <a:ea typeface="Times New Roman" panose="02020603050405020304" pitchFamily="18" charset="0"/>
                <a:cs typeface="Times New Roman" panose="02020603050405020304" pitchFamily="18" charset="0"/>
              </a:rPr>
              <a:t>Admin Login Page</a:t>
            </a:r>
            <a:endParaRPr lang="en-IN" sz="1600" dirty="0">
              <a:effectLst/>
              <a:latin typeface="思源黑体-Medium"/>
              <a:ea typeface="Bitstream Vera Sans"/>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1600" b="1" dirty="0">
                <a:effectLst/>
                <a:latin typeface="思源黑体-Medium"/>
                <a:ea typeface="Times New Roman" panose="02020603050405020304" pitchFamily="18" charset="0"/>
                <a:cs typeface="Times New Roman" panose="02020603050405020304" pitchFamily="18" charset="0"/>
              </a:rPr>
              <a:t>Dashboard</a:t>
            </a:r>
            <a:endParaRPr lang="en-IN" sz="1600" dirty="0">
              <a:effectLst/>
              <a:latin typeface="思源黑体-Medium"/>
              <a:ea typeface="Bitstream Vera Sans"/>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IN" sz="1600" dirty="0">
                <a:effectLst/>
                <a:latin typeface="思源黑体-Medium"/>
                <a:ea typeface="Times New Roman" panose="02020603050405020304" pitchFamily="18" charset="0"/>
                <a:cs typeface="Times New Roman" panose="02020603050405020304" pitchFamily="18" charset="0"/>
              </a:rPr>
              <a:t>Total Users, Bookings, Businesses, Products</a:t>
            </a:r>
            <a:endParaRPr lang="en-IN" sz="1600" dirty="0">
              <a:effectLst/>
              <a:latin typeface="思源黑体-Medium"/>
              <a:ea typeface="Bitstream Vera Sans"/>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1600" b="1" dirty="0">
                <a:effectLst/>
                <a:latin typeface="思源黑体-Medium"/>
                <a:ea typeface="Times New Roman" panose="02020603050405020304" pitchFamily="18" charset="0"/>
                <a:cs typeface="Times New Roman" panose="02020603050405020304" pitchFamily="18" charset="0"/>
              </a:rPr>
              <a:t>Business Management</a:t>
            </a:r>
            <a:endParaRPr lang="en-IN" sz="1600" dirty="0">
              <a:effectLst/>
              <a:latin typeface="思源黑体-Medium"/>
              <a:ea typeface="Bitstream Vera Sans"/>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IN" sz="1600" dirty="0">
                <a:effectLst/>
                <a:latin typeface="思源黑体-Medium"/>
                <a:ea typeface="Times New Roman" panose="02020603050405020304" pitchFamily="18" charset="0"/>
                <a:cs typeface="Times New Roman" panose="02020603050405020304" pitchFamily="18" charset="0"/>
              </a:rPr>
              <a:t>List, Add, Edit, Delete</a:t>
            </a:r>
            <a:endParaRPr lang="en-IN" sz="1600" dirty="0">
              <a:effectLst/>
              <a:latin typeface="思源黑体-Medium"/>
              <a:ea typeface="Bitstream Vera Sans"/>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1600" b="1" dirty="0">
                <a:effectLst/>
                <a:latin typeface="思源黑体-Medium"/>
                <a:ea typeface="Times New Roman" panose="02020603050405020304" pitchFamily="18" charset="0"/>
                <a:cs typeface="Times New Roman" panose="02020603050405020304" pitchFamily="18" charset="0"/>
              </a:rPr>
              <a:t>Product Management</a:t>
            </a:r>
            <a:endParaRPr lang="en-IN" sz="1600" dirty="0">
              <a:effectLst/>
              <a:latin typeface="思源黑体-Medium"/>
              <a:ea typeface="Bitstream Vera Sans"/>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IN" sz="1600" dirty="0">
                <a:effectLst/>
                <a:latin typeface="思源黑体-Medium"/>
                <a:ea typeface="Times New Roman" panose="02020603050405020304" pitchFamily="18" charset="0"/>
                <a:cs typeface="Times New Roman" panose="02020603050405020304" pitchFamily="18" charset="0"/>
              </a:rPr>
              <a:t>Linked to businesses</a:t>
            </a:r>
            <a:endParaRPr lang="en-IN" sz="1600" dirty="0">
              <a:effectLst/>
              <a:latin typeface="思源黑体-Medium"/>
              <a:ea typeface="Bitstream Vera Sans"/>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1600" b="1" dirty="0">
                <a:effectLst/>
                <a:latin typeface="思源黑体-Medium"/>
                <a:ea typeface="Times New Roman" panose="02020603050405020304" pitchFamily="18" charset="0"/>
                <a:cs typeface="Times New Roman" panose="02020603050405020304" pitchFamily="18" charset="0"/>
              </a:rPr>
              <a:t>User Management</a:t>
            </a:r>
            <a:endParaRPr lang="en-IN" sz="1600" dirty="0">
              <a:effectLst/>
              <a:latin typeface="思源黑体-Medium"/>
              <a:ea typeface="Bitstream Vera Sans"/>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IN" sz="1600" dirty="0">
                <a:effectLst/>
                <a:latin typeface="思源黑体-Medium"/>
                <a:ea typeface="Times New Roman" panose="02020603050405020304" pitchFamily="18" charset="0"/>
                <a:cs typeface="Times New Roman" panose="02020603050405020304" pitchFamily="18" charset="0"/>
              </a:rPr>
              <a:t>View all registered users</a:t>
            </a:r>
            <a:endParaRPr lang="en-IN" sz="1600" dirty="0">
              <a:effectLst/>
              <a:latin typeface="思源黑体-Medium"/>
              <a:ea typeface="Bitstream Vera Sans"/>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1600" b="1" dirty="0">
                <a:effectLst/>
                <a:latin typeface="思源黑体-Medium"/>
                <a:ea typeface="Times New Roman" panose="02020603050405020304" pitchFamily="18" charset="0"/>
                <a:cs typeface="Times New Roman" panose="02020603050405020304" pitchFamily="18" charset="0"/>
              </a:rPr>
              <a:t>Booking Management</a:t>
            </a:r>
            <a:endParaRPr lang="en-IN" sz="1600" dirty="0">
              <a:effectLst/>
              <a:latin typeface="思源黑体-Medium"/>
              <a:ea typeface="Bitstream Vera Sans"/>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IN" sz="1600" dirty="0">
                <a:effectLst/>
                <a:latin typeface="思源黑体-Medium"/>
                <a:ea typeface="Times New Roman" panose="02020603050405020304" pitchFamily="18" charset="0"/>
                <a:cs typeface="Times New Roman" panose="02020603050405020304" pitchFamily="18" charset="0"/>
              </a:rPr>
              <a:t>View bookings with filters</a:t>
            </a:r>
            <a:endParaRPr lang="en-IN" sz="1600" dirty="0">
              <a:effectLst/>
              <a:latin typeface="思源黑体-Medium"/>
              <a:ea typeface="Bitstream Vera Sans"/>
              <a:cs typeface="Times New Roman" panose="02020603050405020304" pitchFamily="18" charset="0"/>
            </a:endParaRPr>
          </a:p>
          <a:p>
            <a:pPr>
              <a:buNone/>
            </a:pP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200" dirty="0">
              <a:effectLst/>
              <a:latin typeface="Nimbus Roman No9 L"/>
              <a:ea typeface="Bitstream Vera Sans"/>
              <a:cs typeface="Times New Roman" panose="02020603050405020304" pitchFamily="18" charset="0"/>
            </a:endParaRPr>
          </a:p>
          <a:p>
            <a:pPr>
              <a:buNone/>
            </a:pP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200" dirty="0">
              <a:effectLst/>
              <a:latin typeface="Nimbus Roman No9 L"/>
              <a:ea typeface="Bitstream Vera Sans"/>
              <a:cs typeface="Times New Roman" panose="02020603050405020304" pitchFamily="18" charset="0"/>
            </a:endParaRPr>
          </a:p>
          <a:p>
            <a:pPr>
              <a:buNone/>
            </a:pP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200" dirty="0">
              <a:effectLst/>
              <a:latin typeface="Nimbus Roman No9 L"/>
              <a:ea typeface="Bitstream Vera Sans"/>
              <a:cs typeface="Times New Roman" panose="02020603050405020304" pitchFamily="18" charset="0"/>
            </a:endParaRPr>
          </a:p>
        </p:txBody>
      </p:sp>
    </p:spTree>
    <p:extLst>
      <p:ext uri="{BB962C8B-B14F-4D97-AF65-F5344CB8AC3E}">
        <p14:creationId xmlns:p14="http://schemas.microsoft.com/office/powerpoint/2010/main" val="30414767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5800" y="5806440"/>
            <a:ext cx="13267944" cy="27432"/>
          </a:xfrm>
          <a:prstGeom prst="rect">
            <a:avLst/>
          </a:prstGeom>
        </p:spPr>
      </p:pic>
      <p:sp>
        <p:nvSpPr>
          <p:cNvPr id="5" name="Text 0"/>
          <p:cNvSpPr/>
          <p:nvPr/>
        </p:nvSpPr>
        <p:spPr>
          <a:xfrm>
            <a:off x="685800" y="1773936"/>
            <a:ext cx="13267944" cy="1828800"/>
          </a:xfrm>
          <a:prstGeom prst="rect">
            <a:avLst/>
          </a:prstGeom>
          <a:noFill/>
          <a:ln/>
        </p:spPr>
        <p:txBody>
          <a:bodyPr wrap="none" lIns="0" tIns="0" rIns="0" bIns="0" rtlCol="0" anchor="ctr"/>
          <a:lstStyle/>
          <a:p>
            <a:pPr marL="0" indent="0" algn="l">
              <a:lnSpc>
                <a:spcPts val="14400"/>
              </a:lnSpc>
              <a:buNone/>
            </a:pPr>
            <a:r>
              <a:rPr lang="en-US" sz="11520" dirty="0">
                <a:solidFill>
                  <a:srgbClr val="315934"/>
                </a:solidFill>
                <a:latin typeface="思源黑体-Medium" pitchFamily="34" charset="0"/>
                <a:ea typeface="思源黑体-Medium" pitchFamily="34" charset="-122"/>
                <a:cs typeface="思源黑体-Medium" pitchFamily="34" charset="-120"/>
              </a:rPr>
              <a:t>06</a:t>
            </a:r>
            <a:endParaRPr lang="en-US" sz="11520" dirty="0"/>
          </a:p>
        </p:txBody>
      </p:sp>
      <p:sp>
        <p:nvSpPr>
          <p:cNvPr id="6" name="Text 1"/>
          <p:cNvSpPr/>
          <p:nvPr/>
        </p:nvSpPr>
        <p:spPr>
          <a:xfrm>
            <a:off x="685800" y="3822192"/>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7" name="Text 2"/>
          <p:cNvSpPr/>
          <p:nvPr/>
        </p:nvSpPr>
        <p:spPr>
          <a:xfrm>
            <a:off x="685800" y="4288536"/>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8" name="Text 3"/>
          <p:cNvSpPr/>
          <p:nvPr/>
        </p:nvSpPr>
        <p:spPr>
          <a:xfrm>
            <a:off x="685800" y="4745736"/>
            <a:ext cx="13267944" cy="841248"/>
          </a:xfrm>
          <a:prstGeom prst="rect">
            <a:avLst/>
          </a:prstGeom>
          <a:noFill/>
          <a:ln/>
        </p:spPr>
        <p:txBody>
          <a:bodyPr wrap="none" lIns="0" tIns="0" rIns="0" bIns="0" rtlCol="0" anchor="ctr"/>
          <a:lstStyle/>
          <a:p>
            <a:pPr marL="0" indent="0" algn="r">
              <a:lnSpc>
                <a:spcPts val="6620"/>
              </a:lnSpc>
              <a:buNone/>
            </a:pPr>
            <a:r>
              <a:rPr lang="en-US" sz="5290" dirty="0">
                <a:solidFill>
                  <a:srgbClr val="315934"/>
                </a:solidFill>
                <a:latin typeface="思源黑体-Medium" pitchFamily="34" charset="0"/>
                <a:ea typeface="思源黑体-Medium" pitchFamily="34" charset="-122"/>
                <a:cs typeface="思源黑体-Medium" pitchFamily="34" charset="-120"/>
              </a:rPr>
              <a:t>SYSTEM TESTING</a:t>
            </a:r>
            <a:endParaRPr lang="en-US" sz="5290" dirty="0"/>
          </a:p>
        </p:txBody>
      </p:sp>
      <p:sp>
        <p:nvSpPr>
          <p:cNvPr id="9" name="Text 4"/>
          <p:cNvSpPr/>
          <p:nvPr/>
        </p:nvSpPr>
        <p:spPr>
          <a:xfrm>
            <a:off x="685800" y="6053328"/>
            <a:ext cx="13267944" cy="201168"/>
          </a:xfrm>
          <a:prstGeom prst="rect">
            <a:avLst/>
          </a:prstGeom>
          <a:noFill/>
          <a:ln/>
        </p:spPr>
        <p:txBody>
          <a:bodyPr wrap="none" lIns="0" tIns="0" rIns="0" bIns="0" rtlCol="0" anchor="ctr"/>
          <a:lstStyle/>
          <a:p>
            <a:pPr marL="0" indent="0" algn="l">
              <a:lnSpc>
                <a:spcPts val="1530"/>
              </a:lnSpc>
              <a:buNone/>
            </a:pPr>
            <a:r>
              <a:rPr lang="en-US" sz="1220" dirty="0">
                <a:solidFill>
                  <a:srgbClr val="585958"/>
                </a:solidFill>
                <a:latin typeface="思源黑体-Medium" pitchFamily="34" charset="0"/>
                <a:ea typeface="思源黑体-Medium" pitchFamily="34" charset="-122"/>
                <a:cs typeface="思源黑体-Medium" pitchFamily="34" charset="-120"/>
              </a:rPr>
              <a:t> </a:t>
            </a:r>
            <a:endParaRPr lang="en-US" sz="122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graphicFrame>
        <p:nvGraphicFramePr>
          <p:cNvPr id="24" name="Table 0"/>
          <p:cNvGraphicFramePr>
            <a:graphicFrameLocks noGrp="1"/>
          </p:cNvGraphicFramePr>
          <p:nvPr>
            <p:extLst>
              <p:ext uri="{D42A27DB-BD31-4B8C-83A1-F6EECF244321}">
                <p14:modId xmlns:p14="http://schemas.microsoft.com/office/powerpoint/2010/main" val="1579011935"/>
              </p:ext>
            </p:extLst>
          </p:nvPr>
        </p:nvGraphicFramePr>
        <p:xfrm>
          <a:off x="685800" y="2697480"/>
          <a:ext cx="13258800" cy="4346321"/>
        </p:xfrm>
        <a:graphic>
          <a:graphicData uri="http://schemas.openxmlformats.org/drawingml/2006/table">
            <a:tbl>
              <a:tblPr/>
              <a:tblGrid>
                <a:gridCol w="6629400">
                  <a:extLst>
                    <a:ext uri="{9D8B030D-6E8A-4147-A177-3AD203B41FA5}">
                      <a16:colId xmlns:a16="http://schemas.microsoft.com/office/drawing/2014/main" val="20000"/>
                    </a:ext>
                  </a:extLst>
                </a:gridCol>
                <a:gridCol w="6629400">
                  <a:extLst>
                    <a:ext uri="{9D8B030D-6E8A-4147-A177-3AD203B41FA5}">
                      <a16:colId xmlns:a16="http://schemas.microsoft.com/office/drawing/2014/main" val="20001"/>
                    </a:ext>
                  </a:extLst>
                </a:gridCol>
              </a:tblGrid>
              <a:tr h="530352">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Test Scenario</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Prompt</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extLst>
                  <a:ext uri="{0D108BD9-81ED-4DB2-BD59-A6C34878D82A}">
                    <a16:rowId xmlns:a16="http://schemas.microsoft.com/office/drawing/2014/main" val="10000"/>
                  </a:ext>
                </a:extLst>
              </a:tr>
              <a:tr h="530352">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Register New User</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Register a new user with valid credentials.</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extLst>
                  <a:ext uri="{0D108BD9-81ED-4DB2-BD59-A6C34878D82A}">
                    <a16:rowId xmlns:a16="http://schemas.microsoft.com/office/drawing/2014/main" val="10001"/>
                  </a:ext>
                </a:extLst>
              </a:tr>
              <a:tr h="530352">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Duplicate Registration</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Attempt to register with an already registered email.</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extLst>
                  <a:ext uri="{0D108BD9-81ED-4DB2-BD59-A6C34878D82A}">
                    <a16:rowId xmlns:a16="http://schemas.microsoft.com/office/drawing/2014/main" val="10002"/>
                  </a:ext>
                </a:extLst>
              </a:tr>
              <a:tr h="530352">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Successful User Login</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Login as user with correct email and password.</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extLst>
                  <a:ext uri="{0D108BD9-81ED-4DB2-BD59-A6C34878D82A}">
                    <a16:rowId xmlns:a16="http://schemas.microsoft.com/office/drawing/2014/main" val="10003"/>
                  </a:ext>
                </a:extLst>
              </a:tr>
              <a:tr h="530352">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Failed Login</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Try to login with incorrect password.</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extLst>
                  <a:ext uri="{0D108BD9-81ED-4DB2-BD59-A6C34878D82A}">
                    <a16:rowId xmlns:a16="http://schemas.microsoft.com/office/drawing/2014/main" val="10004"/>
                  </a:ext>
                </a:extLst>
              </a:tr>
              <a:tr h="530352">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Admin Login</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Login as admin with correct credentials.</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extLst>
                  <a:ext uri="{0D108BD9-81ED-4DB2-BD59-A6C34878D82A}">
                    <a16:rowId xmlns:a16="http://schemas.microsoft.com/office/drawing/2014/main" val="10005"/>
                  </a:ext>
                </a:extLst>
              </a:tr>
              <a:tr h="530352">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Unauthorized Access</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Access a protected route without token.</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Text 0"/>
          <p:cNvSpPr/>
          <p:nvPr/>
        </p:nvSpPr>
        <p:spPr>
          <a:xfrm>
            <a:off x="685800" y="1874520"/>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315934"/>
                </a:solidFill>
                <a:latin typeface="思源黑体-Medium" pitchFamily="34" charset="0"/>
                <a:ea typeface="思源黑体-Medium" pitchFamily="34" charset="-122"/>
                <a:cs typeface="思源黑体-Medium" pitchFamily="34" charset="-120"/>
              </a:rPr>
              <a:t>Authentication (User &amp; Admin)</a:t>
            </a:r>
            <a:endParaRPr lang="en-US" sz="384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graphicFrame>
        <p:nvGraphicFramePr>
          <p:cNvPr id="25" name="Table 0"/>
          <p:cNvGraphicFramePr>
            <a:graphicFrameLocks noGrp="1"/>
          </p:cNvGraphicFramePr>
          <p:nvPr>
            <p:extLst>
              <p:ext uri="{D42A27DB-BD31-4B8C-83A1-F6EECF244321}">
                <p14:modId xmlns:p14="http://schemas.microsoft.com/office/powerpoint/2010/main" val="1579011935"/>
              </p:ext>
            </p:extLst>
          </p:nvPr>
        </p:nvGraphicFramePr>
        <p:xfrm>
          <a:off x="685800" y="2962656"/>
          <a:ext cx="13258800" cy="3725418"/>
        </p:xfrm>
        <a:graphic>
          <a:graphicData uri="http://schemas.openxmlformats.org/drawingml/2006/table">
            <a:tbl>
              <a:tblPr/>
              <a:tblGrid>
                <a:gridCol w="6629400">
                  <a:extLst>
                    <a:ext uri="{9D8B030D-6E8A-4147-A177-3AD203B41FA5}">
                      <a16:colId xmlns:a16="http://schemas.microsoft.com/office/drawing/2014/main" val="20000"/>
                    </a:ext>
                  </a:extLst>
                </a:gridCol>
                <a:gridCol w="6629400">
                  <a:extLst>
                    <a:ext uri="{9D8B030D-6E8A-4147-A177-3AD203B41FA5}">
                      <a16:colId xmlns:a16="http://schemas.microsoft.com/office/drawing/2014/main" val="20001"/>
                    </a:ext>
                  </a:extLst>
                </a:gridCol>
              </a:tblGrid>
              <a:tr h="530352">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Test Scenario</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Prompt</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extLst>
                  <a:ext uri="{0D108BD9-81ED-4DB2-BD59-A6C34878D82A}">
                    <a16:rowId xmlns:a16="http://schemas.microsoft.com/office/drawing/2014/main" val="10000"/>
                  </a:ext>
                </a:extLst>
              </a:tr>
              <a:tr h="530352">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Add New Business (Admin)</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Add a new business with all required details as admin.</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extLst>
                  <a:ext uri="{0D108BD9-81ED-4DB2-BD59-A6C34878D82A}">
                    <a16:rowId xmlns:a16="http://schemas.microsoft.com/office/drawing/2014/main" val="10001"/>
                  </a:ext>
                </a:extLst>
              </a:tr>
              <a:tr h="530352">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Get All Businesses (User)</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Fetch all available businesses as a user.</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extLst>
                  <a:ext uri="{0D108BD9-81ED-4DB2-BD59-A6C34878D82A}">
                    <a16:rowId xmlns:a16="http://schemas.microsoft.com/office/drawing/2014/main" val="10002"/>
                  </a:ext>
                </a:extLst>
              </a:tr>
              <a:tr h="530352">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Get Single Business</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Fetch a single business by its ID.</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extLst>
                  <a:ext uri="{0D108BD9-81ED-4DB2-BD59-A6C34878D82A}">
                    <a16:rowId xmlns:a16="http://schemas.microsoft.com/office/drawing/2014/main" val="10003"/>
                  </a:ext>
                </a:extLst>
              </a:tr>
              <a:tr h="530352">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Invalid Business ID</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Attempt to fetch a business using an invalid ID.</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extLst>
                  <a:ext uri="{0D108BD9-81ED-4DB2-BD59-A6C34878D82A}">
                    <a16:rowId xmlns:a16="http://schemas.microsoft.com/office/drawing/2014/main" val="10004"/>
                  </a:ext>
                </a:extLst>
              </a:tr>
              <a:tr h="530352">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Unauthorized Add Attempt</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Try to add a business as a non-admin user.</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4" name="Text 0"/>
          <p:cNvSpPr/>
          <p:nvPr/>
        </p:nvSpPr>
        <p:spPr>
          <a:xfrm>
            <a:off x="685800" y="2130552"/>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315934"/>
                </a:solidFill>
                <a:latin typeface="思源黑体-Medium" pitchFamily="34" charset="0"/>
                <a:ea typeface="思源黑体-Medium" pitchFamily="34" charset="-122"/>
                <a:cs typeface="思源黑体-Medium" pitchFamily="34" charset="-120"/>
              </a:rPr>
              <a:t>Business Management</a:t>
            </a:r>
            <a:endParaRPr lang="en-US" sz="384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graphicFrame>
        <p:nvGraphicFramePr>
          <p:cNvPr id="26" name="Table 0"/>
          <p:cNvGraphicFramePr>
            <a:graphicFrameLocks noGrp="1"/>
          </p:cNvGraphicFramePr>
          <p:nvPr>
            <p:extLst>
              <p:ext uri="{D42A27DB-BD31-4B8C-83A1-F6EECF244321}">
                <p14:modId xmlns:p14="http://schemas.microsoft.com/office/powerpoint/2010/main" val="1579011935"/>
              </p:ext>
            </p:extLst>
          </p:nvPr>
        </p:nvGraphicFramePr>
        <p:xfrm>
          <a:off x="685800" y="3218688"/>
          <a:ext cx="13258800" cy="3104515"/>
        </p:xfrm>
        <a:graphic>
          <a:graphicData uri="http://schemas.openxmlformats.org/drawingml/2006/table">
            <a:tbl>
              <a:tblPr/>
              <a:tblGrid>
                <a:gridCol w="6629400">
                  <a:extLst>
                    <a:ext uri="{9D8B030D-6E8A-4147-A177-3AD203B41FA5}">
                      <a16:colId xmlns:a16="http://schemas.microsoft.com/office/drawing/2014/main" val="20000"/>
                    </a:ext>
                  </a:extLst>
                </a:gridCol>
                <a:gridCol w="6629400">
                  <a:extLst>
                    <a:ext uri="{9D8B030D-6E8A-4147-A177-3AD203B41FA5}">
                      <a16:colId xmlns:a16="http://schemas.microsoft.com/office/drawing/2014/main" val="20001"/>
                    </a:ext>
                  </a:extLst>
                </a:gridCol>
              </a:tblGrid>
              <a:tr h="530352">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Test Scenario</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Prompt</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extLst>
                  <a:ext uri="{0D108BD9-81ED-4DB2-BD59-A6C34878D82A}">
                    <a16:rowId xmlns:a16="http://schemas.microsoft.com/office/drawing/2014/main" val="10000"/>
                  </a:ext>
                </a:extLst>
              </a:tr>
              <a:tr h="530352">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Add Product/Service (Admin)</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Add a product linked to a business (FK) as admin.</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extLst>
                  <a:ext uri="{0D108BD9-81ED-4DB2-BD59-A6C34878D82A}">
                    <a16:rowId xmlns:a16="http://schemas.microsoft.com/office/drawing/2014/main" val="10001"/>
                  </a:ext>
                </a:extLst>
              </a:tr>
              <a:tr h="530352">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Get Products for Business</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Fetch all products for a specific business.</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extLst>
                  <a:ext uri="{0D108BD9-81ED-4DB2-BD59-A6C34878D82A}">
                    <a16:rowId xmlns:a16="http://schemas.microsoft.com/office/drawing/2014/main" val="10002"/>
                  </a:ext>
                </a:extLst>
              </a:tr>
              <a:tr h="530352">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Product Without Business FK</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Attempt to add a product without linking to a business.</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extLst>
                  <a:ext uri="{0D108BD9-81ED-4DB2-BD59-A6C34878D82A}">
                    <a16:rowId xmlns:a16="http://schemas.microsoft.com/office/drawing/2014/main" val="10003"/>
                  </a:ext>
                </a:extLst>
              </a:tr>
              <a:tr h="530352">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Incomplete Product Submission</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Try to add a service/product with missing fields.</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 name="Text 0"/>
          <p:cNvSpPr/>
          <p:nvPr/>
        </p:nvSpPr>
        <p:spPr>
          <a:xfrm>
            <a:off x="685800" y="2395728"/>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315934"/>
                </a:solidFill>
                <a:latin typeface="思源黑体-Medium" pitchFamily="34" charset="0"/>
                <a:ea typeface="思源黑体-Medium" pitchFamily="34" charset="-122"/>
                <a:cs typeface="思源黑体-Medium" pitchFamily="34" charset="-120"/>
              </a:rPr>
              <a:t>Product/Service Management</a:t>
            </a:r>
            <a:endParaRPr lang="en-US" sz="384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graphicFrame>
        <p:nvGraphicFramePr>
          <p:cNvPr id="27" name="Table 0"/>
          <p:cNvGraphicFramePr>
            <a:graphicFrameLocks noGrp="1"/>
          </p:cNvGraphicFramePr>
          <p:nvPr>
            <p:extLst>
              <p:ext uri="{D42A27DB-BD31-4B8C-83A1-F6EECF244321}">
                <p14:modId xmlns:p14="http://schemas.microsoft.com/office/powerpoint/2010/main" val="1579011935"/>
              </p:ext>
            </p:extLst>
          </p:nvPr>
        </p:nvGraphicFramePr>
        <p:xfrm>
          <a:off x="685800" y="2962656"/>
          <a:ext cx="13258800" cy="3725418"/>
        </p:xfrm>
        <a:graphic>
          <a:graphicData uri="http://schemas.openxmlformats.org/drawingml/2006/table">
            <a:tbl>
              <a:tblPr/>
              <a:tblGrid>
                <a:gridCol w="6629400">
                  <a:extLst>
                    <a:ext uri="{9D8B030D-6E8A-4147-A177-3AD203B41FA5}">
                      <a16:colId xmlns:a16="http://schemas.microsoft.com/office/drawing/2014/main" val="20000"/>
                    </a:ext>
                  </a:extLst>
                </a:gridCol>
                <a:gridCol w="6629400">
                  <a:extLst>
                    <a:ext uri="{9D8B030D-6E8A-4147-A177-3AD203B41FA5}">
                      <a16:colId xmlns:a16="http://schemas.microsoft.com/office/drawing/2014/main" val="20001"/>
                    </a:ext>
                  </a:extLst>
                </a:gridCol>
              </a:tblGrid>
              <a:tr h="530352">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Test Scenario</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Prompt</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extLst>
                  <a:ext uri="{0D108BD9-81ED-4DB2-BD59-A6C34878D82A}">
                    <a16:rowId xmlns:a16="http://schemas.microsoft.com/office/drawing/2014/main" val="10000"/>
                  </a:ext>
                </a:extLst>
              </a:tr>
              <a:tr h="530352">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Book Appointment (Salon)</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Book an appointment for a salon-type business.</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extLst>
                  <a:ext uri="{0D108BD9-81ED-4DB2-BD59-A6C34878D82A}">
                    <a16:rowId xmlns:a16="http://schemas.microsoft.com/office/drawing/2014/main" val="10001"/>
                  </a:ext>
                </a:extLst>
              </a:tr>
              <a:tr h="530352">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Book Table (Restaurant)</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Book a table for a restaurant-type business.</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extLst>
                  <a:ext uri="{0D108BD9-81ED-4DB2-BD59-A6C34878D82A}">
                    <a16:rowId xmlns:a16="http://schemas.microsoft.com/office/drawing/2014/main" val="10002"/>
                  </a:ext>
                </a:extLst>
              </a:tr>
              <a:tr h="530352">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Order Product (Retail)</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Place a product order for a retail-type business.</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extLst>
                  <a:ext uri="{0D108BD9-81ED-4DB2-BD59-A6C34878D82A}">
                    <a16:rowId xmlns:a16="http://schemas.microsoft.com/office/drawing/2014/main" val="10003"/>
                  </a:ext>
                </a:extLst>
              </a:tr>
              <a:tr h="530352">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Double Booking Attempt</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Attempt to book at an already booked time slot.</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extLst>
                  <a:ext uri="{0D108BD9-81ED-4DB2-BD59-A6C34878D82A}">
                    <a16:rowId xmlns:a16="http://schemas.microsoft.com/office/drawing/2014/main" val="10004"/>
                  </a:ext>
                </a:extLst>
              </a:tr>
              <a:tr h="530352">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Invalid Booking Type</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Submit a booking request with an invalid type.</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4" name="Text 0"/>
          <p:cNvSpPr/>
          <p:nvPr/>
        </p:nvSpPr>
        <p:spPr>
          <a:xfrm>
            <a:off x="685800" y="2130552"/>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315934"/>
                </a:solidFill>
                <a:latin typeface="思源黑体-Medium" pitchFamily="34" charset="0"/>
                <a:ea typeface="思源黑体-Medium" pitchFamily="34" charset="-122"/>
                <a:cs typeface="思源黑体-Medium" pitchFamily="34" charset="-120"/>
              </a:rPr>
              <a:t>Booking System</a:t>
            </a:r>
            <a:endParaRPr lang="en-US" sz="384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graphicFrame>
        <p:nvGraphicFramePr>
          <p:cNvPr id="28" name="Table 0"/>
          <p:cNvGraphicFramePr>
            <a:graphicFrameLocks noGrp="1"/>
          </p:cNvGraphicFramePr>
          <p:nvPr>
            <p:extLst>
              <p:ext uri="{D42A27DB-BD31-4B8C-83A1-F6EECF244321}">
                <p14:modId xmlns:p14="http://schemas.microsoft.com/office/powerpoint/2010/main" val="1579011935"/>
              </p:ext>
            </p:extLst>
          </p:nvPr>
        </p:nvGraphicFramePr>
        <p:xfrm>
          <a:off x="685800" y="3483864"/>
          <a:ext cx="13258800" cy="2483612"/>
        </p:xfrm>
        <a:graphic>
          <a:graphicData uri="http://schemas.openxmlformats.org/drawingml/2006/table">
            <a:tbl>
              <a:tblPr/>
              <a:tblGrid>
                <a:gridCol w="6629400">
                  <a:extLst>
                    <a:ext uri="{9D8B030D-6E8A-4147-A177-3AD203B41FA5}">
                      <a16:colId xmlns:a16="http://schemas.microsoft.com/office/drawing/2014/main" val="20000"/>
                    </a:ext>
                  </a:extLst>
                </a:gridCol>
                <a:gridCol w="6629400">
                  <a:extLst>
                    <a:ext uri="{9D8B030D-6E8A-4147-A177-3AD203B41FA5}">
                      <a16:colId xmlns:a16="http://schemas.microsoft.com/office/drawing/2014/main" val="20001"/>
                    </a:ext>
                  </a:extLst>
                </a:gridCol>
              </a:tblGrid>
              <a:tr h="530352">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Test Scenario</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Prompt</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extLst>
                  <a:ext uri="{0D108BD9-81ED-4DB2-BD59-A6C34878D82A}">
                    <a16:rowId xmlns:a16="http://schemas.microsoft.com/office/drawing/2014/main" val="10000"/>
                  </a:ext>
                </a:extLst>
              </a:tr>
              <a:tr h="530352">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View User Bookings</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View all bookings made by the logged-in user.</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extLst>
                  <a:ext uri="{0D108BD9-81ED-4DB2-BD59-A6C34878D82A}">
                    <a16:rowId xmlns:a16="http://schemas.microsoft.com/office/drawing/2014/main" val="10001"/>
                  </a:ext>
                </a:extLst>
              </a:tr>
              <a:tr h="530352">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Booking Confirmation</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View booking confirmation message after booking.</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extLst>
                  <a:ext uri="{0D108BD9-81ED-4DB2-BD59-A6C34878D82A}">
                    <a16:rowId xmlns:a16="http://schemas.microsoft.com/office/drawing/2014/main" val="10002"/>
                  </a:ext>
                </a:extLst>
              </a:tr>
              <a:tr h="530352">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Unauthorized Booking Access</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Try to view bookings without logging in.</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4" name="Text 0"/>
          <p:cNvSpPr/>
          <p:nvPr/>
        </p:nvSpPr>
        <p:spPr>
          <a:xfrm>
            <a:off x="685800" y="2651760"/>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315934"/>
                </a:solidFill>
                <a:latin typeface="思源黑体-Medium" pitchFamily="34" charset="0"/>
                <a:ea typeface="思源黑体-Medium" pitchFamily="34" charset="-122"/>
                <a:cs typeface="思源黑体-Medium" pitchFamily="34" charset="-120"/>
              </a:rPr>
              <a:t>User Booking History</a:t>
            </a:r>
            <a:endParaRPr lang="en-US" sz="384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graphicFrame>
        <p:nvGraphicFramePr>
          <p:cNvPr id="29" name="Table 0"/>
          <p:cNvGraphicFramePr>
            <a:graphicFrameLocks noGrp="1"/>
          </p:cNvGraphicFramePr>
          <p:nvPr>
            <p:extLst>
              <p:ext uri="{D42A27DB-BD31-4B8C-83A1-F6EECF244321}">
                <p14:modId xmlns:p14="http://schemas.microsoft.com/office/powerpoint/2010/main" val="1579011935"/>
              </p:ext>
            </p:extLst>
          </p:nvPr>
        </p:nvGraphicFramePr>
        <p:xfrm>
          <a:off x="685800" y="2962656"/>
          <a:ext cx="13258800" cy="3725418"/>
        </p:xfrm>
        <a:graphic>
          <a:graphicData uri="http://schemas.openxmlformats.org/drawingml/2006/table">
            <a:tbl>
              <a:tblPr/>
              <a:tblGrid>
                <a:gridCol w="6629400">
                  <a:extLst>
                    <a:ext uri="{9D8B030D-6E8A-4147-A177-3AD203B41FA5}">
                      <a16:colId xmlns:a16="http://schemas.microsoft.com/office/drawing/2014/main" val="20000"/>
                    </a:ext>
                  </a:extLst>
                </a:gridCol>
                <a:gridCol w="6629400">
                  <a:extLst>
                    <a:ext uri="{9D8B030D-6E8A-4147-A177-3AD203B41FA5}">
                      <a16:colId xmlns:a16="http://schemas.microsoft.com/office/drawing/2014/main" val="20001"/>
                    </a:ext>
                  </a:extLst>
                </a:gridCol>
              </a:tblGrid>
              <a:tr h="530352">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Test Scenario</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Prompt</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extLst>
                  <a:ext uri="{0D108BD9-81ED-4DB2-BD59-A6C34878D82A}">
                    <a16:rowId xmlns:a16="http://schemas.microsoft.com/office/drawing/2014/main" val="10000"/>
                  </a:ext>
                </a:extLst>
              </a:tr>
              <a:tr h="530352">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View All Businesses (Admin)</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Login as admin and view list of all businesses.</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extLst>
                  <a:ext uri="{0D108BD9-81ED-4DB2-BD59-A6C34878D82A}">
                    <a16:rowId xmlns:a16="http://schemas.microsoft.com/office/drawing/2014/main" val="10001"/>
                  </a:ext>
                </a:extLst>
              </a:tr>
              <a:tr h="530352">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View All Bookings</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View all bookings made by users.</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extLst>
                  <a:ext uri="{0D108BD9-81ED-4DB2-BD59-A6C34878D82A}">
                    <a16:rowId xmlns:a16="http://schemas.microsoft.com/office/drawing/2014/main" val="10002"/>
                  </a:ext>
                </a:extLst>
              </a:tr>
              <a:tr h="530352">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Add Business Category</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Add a category and assign it to a business.</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extLst>
                  <a:ext uri="{0D108BD9-81ED-4DB2-BD59-A6C34878D82A}">
                    <a16:rowId xmlns:a16="http://schemas.microsoft.com/office/drawing/2014/main" val="10003"/>
                  </a:ext>
                </a:extLst>
              </a:tr>
              <a:tr h="530352">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Delete Business (Cascade)</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Delete a business and check cascade delete (if any).</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extLst>
                  <a:ext uri="{0D108BD9-81ED-4DB2-BD59-A6C34878D82A}">
                    <a16:rowId xmlns:a16="http://schemas.microsoft.com/office/drawing/2014/main" val="10004"/>
                  </a:ext>
                </a:extLst>
              </a:tr>
              <a:tr h="530352">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Unauthorized Admin Action</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tc>
                  <a:txBody>
                    <a:bodyP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Attempt admin action with a normal user token.</a:t>
                      </a:r>
                      <a:endParaRPr lang="en-US" sz="1200" dirty="0"/>
                    </a:p>
                  </a:txBody>
                  <a:tcPr marL="194310" marR="194310" marT="194310" marB="19431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4" name="Text 0"/>
          <p:cNvSpPr/>
          <p:nvPr/>
        </p:nvSpPr>
        <p:spPr>
          <a:xfrm>
            <a:off x="685800" y="2130552"/>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315934"/>
                </a:solidFill>
                <a:latin typeface="思源黑体-Medium" pitchFamily="34" charset="0"/>
                <a:ea typeface="思源黑体-Medium" pitchFamily="34" charset="-122"/>
                <a:cs typeface="思源黑体-Medium" pitchFamily="34" charset="-120"/>
              </a:rPr>
              <a:t>Admin Dashboard Testing</a:t>
            </a:r>
            <a:endParaRPr lang="en-US" sz="384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5800" y="5806440"/>
            <a:ext cx="13267944" cy="27432"/>
          </a:xfrm>
          <a:prstGeom prst="rect">
            <a:avLst/>
          </a:prstGeom>
        </p:spPr>
      </p:pic>
      <p:sp>
        <p:nvSpPr>
          <p:cNvPr id="5" name="Text 0"/>
          <p:cNvSpPr/>
          <p:nvPr/>
        </p:nvSpPr>
        <p:spPr>
          <a:xfrm>
            <a:off x="685800" y="1773936"/>
            <a:ext cx="13267944" cy="1828800"/>
          </a:xfrm>
          <a:prstGeom prst="rect">
            <a:avLst/>
          </a:prstGeom>
          <a:noFill/>
          <a:ln/>
        </p:spPr>
        <p:txBody>
          <a:bodyPr wrap="none" lIns="0" tIns="0" rIns="0" bIns="0" rtlCol="0" anchor="ctr"/>
          <a:lstStyle/>
          <a:p>
            <a:pPr marL="0" indent="0" algn="l">
              <a:lnSpc>
                <a:spcPts val="14400"/>
              </a:lnSpc>
              <a:buNone/>
            </a:pPr>
            <a:r>
              <a:rPr lang="en-US" sz="11520" dirty="0">
                <a:solidFill>
                  <a:srgbClr val="315934"/>
                </a:solidFill>
                <a:latin typeface="思源黑体-Medium" pitchFamily="34" charset="0"/>
                <a:ea typeface="思源黑体-Medium" pitchFamily="34" charset="-122"/>
                <a:cs typeface="思源黑体-Medium" pitchFamily="34" charset="-120"/>
              </a:rPr>
              <a:t>07</a:t>
            </a:r>
            <a:endParaRPr lang="en-US" sz="11520" dirty="0"/>
          </a:p>
        </p:txBody>
      </p:sp>
      <p:sp>
        <p:nvSpPr>
          <p:cNvPr id="6" name="Text 1"/>
          <p:cNvSpPr/>
          <p:nvPr/>
        </p:nvSpPr>
        <p:spPr>
          <a:xfrm>
            <a:off x="685800" y="3822192"/>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7" name="Text 2"/>
          <p:cNvSpPr/>
          <p:nvPr/>
        </p:nvSpPr>
        <p:spPr>
          <a:xfrm>
            <a:off x="685800" y="4288536"/>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8" name="Text 3"/>
          <p:cNvSpPr/>
          <p:nvPr/>
        </p:nvSpPr>
        <p:spPr>
          <a:xfrm>
            <a:off x="685800" y="4745736"/>
            <a:ext cx="13267944" cy="841248"/>
          </a:xfrm>
          <a:prstGeom prst="rect">
            <a:avLst/>
          </a:prstGeom>
          <a:noFill/>
          <a:ln/>
        </p:spPr>
        <p:txBody>
          <a:bodyPr wrap="none" lIns="0" tIns="0" rIns="0" bIns="0" rtlCol="0" anchor="ctr"/>
          <a:lstStyle/>
          <a:p>
            <a:pPr marL="0" indent="0" algn="r">
              <a:lnSpc>
                <a:spcPts val="6620"/>
              </a:lnSpc>
              <a:buNone/>
            </a:pPr>
            <a:r>
              <a:rPr lang="en-US" sz="5290" dirty="0">
                <a:solidFill>
                  <a:srgbClr val="315934"/>
                </a:solidFill>
                <a:latin typeface="思源黑体-Medium" pitchFamily="34" charset="0"/>
                <a:ea typeface="思源黑体-Medium" pitchFamily="34" charset="-122"/>
                <a:cs typeface="思源黑体-Medium" pitchFamily="34" charset="-120"/>
              </a:rPr>
              <a:t>CONCLUSION</a:t>
            </a:r>
            <a:endParaRPr lang="en-US" sz="5290" dirty="0"/>
          </a:p>
        </p:txBody>
      </p:sp>
      <p:sp>
        <p:nvSpPr>
          <p:cNvPr id="9" name="Text 4"/>
          <p:cNvSpPr/>
          <p:nvPr/>
        </p:nvSpPr>
        <p:spPr>
          <a:xfrm>
            <a:off x="685800" y="6053328"/>
            <a:ext cx="13267944" cy="201168"/>
          </a:xfrm>
          <a:prstGeom prst="rect">
            <a:avLst/>
          </a:prstGeom>
          <a:noFill/>
          <a:ln/>
        </p:spPr>
        <p:txBody>
          <a:bodyPr wrap="none" lIns="0" tIns="0" rIns="0" bIns="0" rtlCol="0" anchor="ctr"/>
          <a:lstStyle/>
          <a:p>
            <a:pPr marL="0" indent="0" algn="l">
              <a:lnSpc>
                <a:spcPts val="1530"/>
              </a:lnSpc>
              <a:buNone/>
            </a:pPr>
            <a:r>
              <a:rPr lang="en-US" sz="1220" dirty="0">
                <a:solidFill>
                  <a:srgbClr val="585958"/>
                </a:solidFill>
                <a:latin typeface="思源黑体-Medium" pitchFamily="34" charset="0"/>
                <a:ea typeface="思源黑体-Medium" pitchFamily="34" charset="-122"/>
                <a:cs typeface="思源黑体-Medium" pitchFamily="34" charset="-120"/>
              </a:rPr>
              <a:t> </a:t>
            </a:r>
            <a:endParaRPr lang="en-US" sz="122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5800" y="2441448"/>
            <a:ext cx="4297680" cy="1426464"/>
          </a:xfrm>
          <a:prstGeom prst="rect">
            <a:avLst/>
          </a:prstGeom>
        </p:spPr>
      </p:pic>
      <p:pic>
        <p:nvPicPr>
          <p:cNvPr id="5" name="Image 3" descr="preencoded.png"/>
          <p:cNvPicPr>
            <a:picLocks noChangeAspect="1"/>
          </p:cNvPicPr>
          <p:nvPr/>
        </p:nvPicPr>
        <p:blipFill>
          <a:blip r:embed="rId6"/>
          <a:stretch>
            <a:fillRect/>
          </a:stretch>
        </p:blipFill>
        <p:spPr>
          <a:xfrm>
            <a:off x="685800" y="4544568"/>
            <a:ext cx="6537960" cy="941832"/>
          </a:xfrm>
          <a:prstGeom prst="rect">
            <a:avLst/>
          </a:prstGeom>
        </p:spPr>
      </p:pic>
      <p:pic>
        <p:nvPicPr>
          <p:cNvPr id="6" name="Image 4" descr="preencoded.png"/>
          <p:cNvPicPr>
            <a:picLocks noChangeAspect="1"/>
          </p:cNvPicPr>
          <p:nvPr/>
        </p:nvPicPr>
        <p:blipFill>
          <a:blip r:embed="rId5"/>
          <a:stretch>
            <a:fillRect/>
          </a:stretch>
        </p:blipFill>
        <p:spPr>
          <a:xfrm>
            <a:off x="5175504" y="2441448"/>
            <a:ext cx="4297680" cy="1426464"/>
          </a:xfrm>
          <a:prstGeom prst="rect">
            <a:avLst/>
          </a:prstGeom>
        </p:spPr>
      </p:pic>
      <p:pic>
        <p:nvPicPr>
          <p:cNvPr id="7" name="Image 5" descr="preencoded.png"/>
          <p:cNvPicPr>
            <a:picLocks noChangeAspect="1"/>
          </p:cNvPicPr>
          <p:nvPr/>
        </p:nvPicPr>
        <p:blipFill>
          <a:blip r:embed="rId6"/>
          <a:stretch>
            <a:fillRect/>
          </a:stretch>
        </p:blipFill>
        <p:spPr>
          <a:xfrm>
            <a:off x="7415784" y="4544568"/>
            <a:ext cx="6537960" cy="941832"/>
          </a:xfrm>
          <a:prstGeom prst="rect">
            <a:avLst/>
          </a:prstGeom>
        </p:spPr>
      </p:pic>
      <p:pic>
        <p:nvPicPr>
          <p:cNvPr id="8" name="Image 6" descr="preencoded.png"/>
          <p:cNvPicPr>
            <a:picLocks noChangeAspect="1"/>
          </p:cNvPicPr>
          <p:nvPr/>
        </p:nvPicPr>
        <p:blipFill>
          <a:blip r:embed="rId5"/>
          <a:stretch>
            <a:fillRect/>
          </a:stretch>
        </p:blipFill>
        <p:spPr>
          <a:xfrm>
            <a:off x="9656064" y="2441448"/>
            <a:ext cx="4297680" cy="1426464"/>
          </a:xfrm>
          <a:prstGeom prst="rect">
            <a:avLst/>
          </a:prstGeom>
        </p:spPr>
      </p:pic>
      <p:sp>
        <p:nvSpPr>
          <p:cNvPr id="9" name="Text 0"/>
          <p:cNvSpPr/>
          <p:nvPr/>
        </p:nvSpPr>
        <p:spPr>
          <a:xfrm>
            <a:off x="685800" y="905256"/>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315934"/>
                </a:solidFill>
                <a:latin typeface="思源黑体-Medium" pitchFamily="34" charset="0"/>
                <a:ea typeface="思源黑体-Medium" pitchFamily="34" charset="-122"/>
                <a:cs typeface="思源黑体-Medium" pitchFamily="34" charset="-120"/>
              </a:rPr>
              <a:t>CONCLUSION</a:t>
            </a:r>
            <a:endParaRPr lang="en-US" sz="3840" dirty="0"/>
          </a:p>
        </p:txBody>
      </p:sp>
      <p:sp>
        <p:nvSpPr>
          <p:cNvPr id="10" name="Text 1"/>
          <p:cNvSpPr/>
          <p:nvPr/>
        </p:nvSpPr>
        <p:spPr>
          <a:xfrm>
            <a:off x="685800" y="1737360"/>
            <a:ext cx="13267944" cy="493776"/>
          </a:xfrm>
          <a:prstGeom prst="rect">
            <a:avLst/>
          </a:prstGeom>
          <a:noFill/>
          <a:ln/>
        </p:spPr>
        <p:txBody>
          <a:bodyPr wrap="squar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The BizBook Project successfully integrates a complete business booking and management system using Node.js, Express, MongoDB, and EJS. It provides a role-based platform where:</a:t>
            </a:r>
            <a:endParaRPr lang="en-US" sz="1530" dirty="0"/>
          </a:p>
        </p:txBody>
      </p:sp>
      <p:sp>
        <p:nvSpPr>
          <p:cNvPr id="11" name="Text 2"/>
          <p:cNvSpPr/>
          <p:nvPr/>
        </p:nvSpPr>
        <p:spPr>
          <a:xfrm>
            <a:off x="914400" y="2660904"/>
            <a:ext cx="3849624" cy="731520"/>
          </a:xfrm>
          <a:prstGeom prst="rect">
            <a:avLst/>
          </a:prstGeom>
          <a:noFill/>
          <a:ln/>
        </p:spPr>
        <p:txBody>
          <a:bodyPr wrap="squar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Users can register, log in, and easily make table bookings, product orders, or appointments.</a:t>
            </a:r>
            <a:endParaRPr lang="en-US" sz="1530" dirty="0"/>
          </a:p>
        </p:txBody>
      </p:sp>
      <p:sp>
        <p:nvSpPr>
          <p:cNvPr id="12" name="Text 3"/>
          <p:cNvSpPr/>
          <p:nvPr/>
        </p:nvSpPr>
        <p:spPr>
          <a:xfrm>
            <a:off x="685800" y="4087368"/>
            <a:ext cx="13267944" cy="246888"/>
          </a:xfrm>
          <a:prstGeom prst="rect">
            <a:avLst/>
          </a:prstGeom>
          <a:noFill/>
          <a:ln/>
        </p:spPr>
        <p:txBody>
          <a:bodyPr wrap="non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The project uses a hybrid authentication system:</a:t>
            </a:r>
            <a:endParaRPr lang="en-US" sz="1530" dirty="0"/>
          </a:p>
        </p:txBody>
      </p:sp>
      <p:sp>
        <p:nvSpPr>
          <p:cNvPr id="13" name="Text 4"/>
          <p:cNvSpPr/>
          <p:nvPr/>
        </p:nvSpPr>
        <p:spPr>
          <a:xfrm>
            <a:off x="914400" y="4773168"/>
            <a:ext cx="6089904" cy="493776"/>
          </a:xfrm>
          <a:prstGeom prst="rect">
            <a:avLst/>
          </a:prstGeom>
          <a:noFill/>
          <a:ln/>
        </p:spPr>
        <p:txBody>
          <a:bodyPr wrap="squar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JWT tokens secure API routes for mobile apps and external clients.</a:t>
            </a:r>
            <a:endParaRPr lang="en-US" sz="1530" dirty="0"/>
          </a:p>
        </p:txBody>
      </p:sp>
      <p:sp>
        <p:nvSpPr>
          <p:cNvPr id="14" name="Text 5"/>
          <p:cNvSpPr/>
          <p:nvPr/>
        </p:nvSpPr>
        <p:spPr>
          <a:xfrm>
            <a:off x="685800" y="5705856"/>
            <a:ext cx="13267944" cy="246888"/>
          </a:xfrm>
          <a:prstGeom prst="rect">
            <a:avLst/>
          </a:prstGeom>
          <a:noFill/>
          <a:ln/>
        </p:spPr>
        <p:txBody>
          <a:bodyPr wrap="non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With its modular design (separate models, controllers, and middleware), the system is scalable, secure, and easy to extend.</a:t>
            </a:r>
            <a:endParaRPr lang="en-US" sz="1530" dirty="0"/>
          </a:p>
        </p:txBody>
      </p:sp>
      <p:sp>
        <p:nvSpPr>
          <p:cNvPr id="15" name="Text 6"/>
          <p:cNvSpPr/>
          <p:nvPr/>
        </p:nvSpPr>
        <p:spPr>
          <a:xfrm>
            <a:off x="5394960" y="2660904"/>
            <a:ext cx="3849624" cy="731520"/>
          </a:xfrm>
          <a:prstGeom prst="rect">
            <a:avLst/>
          </a:prstGeom>
          <a:noFill/>
          <a:ln/>
        </p:spPr>
        <p:txBody>
          <a:bodyPr wrap="squar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Business Owners can manage their own business profiles, products, and bookings through a secure dashboard.</a:t>
            </a:r>
            <a:endParaRPr lang="en-US" sz="1530" dirty="0"/>
          </a:p>
        </p:txBody>
      </p:sp>
      <p:sp>
        <p:nvSpPr>
          <p:cNvPr id="16" name="Text 7"/>
          <p:cNvSpPr/>
          <p:nvPr/>
        </p:nvSpPr>
        <p:spPr>
          <a:xfrm>
            <a:off x="685800" y="6163056"/>
            <a:ext cx="13267944" cy="246888"/>
          </a:xfrm>
          <a:prstGeom prst="rect">
            <a:avLst/>
          </a:prstGeom>
          <a:noFill/>
          <a:ln/>
        </p:spPr>
        <p:txBody>
          <a:bodyPr wrap="non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In the future, features like payment integration, notifications, and analytics can be added without major changes.</a:t>
            </a:r>
            <a:endParaRPr lang="en-US" sz="1530" dirty="0"/>
          </a:p>
        </p:txBody>
      </p:sp>
      <p:sp>
        <p:nvSpPr>
          <p:cNvPr id="17" name="Text 8"/>
          <p:cNvSpPr/>
          <p:nvPr/>
        </p:nvSpPr>
        <p:spPr>
          <a:xfrm>
            <a:off x="685800" y="6629400"/>
            <a:ext cx="13267944" cy="493776"/>
          </a:xfrm>
          <a:prstGeom prst="rect">
            <a:avLst/>
          </a:prstGeom>
          <a:noFill/>
          <a:ln/>
        </p:spPr>
        <p:txBody>
          <a:bodyPr wrap="squar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In short, this project demonstrates how a single system can serve both API consumers and web dashboard users, making it flexible and practical for real-world business solutions.</a:t>
            </a:r>
            <a:endParaRPr lang="en-US" sz="1530" dirty="0"/>
          </a:p>
        </p:txBody>
      </p:sp>
      <p:sp>
        <p:nvSpPr>
          <p:cNvPr id="18" name="Text 9"/>
          <p:cNvSpPr/>
          <p:nvPr/>
        </p:nvSpPr>
        <p:spPr>
          <a:xfrm>
            <a:off x="7644384" y="4773168"/>
            <a:ext cx="6089904" cy="493776"/>
          </a:xfrm>
          <a:prstGeom prst="rect">
            <a:avLst/>
          </a:prstGeom>
          <a:noFill/>
          <a:ln/>
        </p:spPr>
        <p:txBody>
          <a:bodyPr wrap="squar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Session-based authentication secures the web dashboards for admin, owners, and users.</a:t>
            </a:r>
            <a:endParaRPr lang="en-US" sz="1530" dirty="0"/>
          </a:p>
        </p:txBody>
      </p:sp>
      <p:sp>
        <p:nvSpPr>
          <p:cNvPr id="19" name="Text 10"/>
          <p:cNvSpPr/>
          <p:nvPr/>
        </p:nvSpPr>
        <p:spPr>
          <a:xfrm>
            <a:off x="9884664" y="2660904"/>
            <a:ext cx="3849624" cy="978408"/>
          </a:xfrm>
          <a:prstGeom prst="rect">
            <a:avLst/>
          </a:prstGeom>
          <a:noFill/>
          <a:ln/>
        </p:spPr>
        <p:txBody>
          <a:bodyPr wrap="squar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Admins can oversee the entire system, update booking statuses, and manage businesses through an EJS-based admin panel.</a:t>
            </a:r>
            <a:endParaRPr lang="en-US" sz="153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685800" y="1472184"/>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315934"/>
                </a:solidFill>
                <a:latin typeface="思源黑体-Medium" pitchFamily="34" charset="0"/>
                <a:ea typeface="思源黑体-Medium" pitchFamily="34" charset="-122"/>
                <a:cs typeface="思源黑体-Medium" pitchFamily="34" charset="-120"/>
              </a:rPr>
              <a:t>Project Overview</a:t>
            </a:r>
            <a:endParaRPr lang="en-US" sz="3840" dirty="0"/>
          </a:p>
        </p:txBody>
      </p:sp>
      <p:sp>
        <p:nvSpPr>
          <p:cNvPr id="5" name="Text 1"/>
          <p:cNvSpPr/>
          <p:nvPr/>
        </p:nvSpPr>
        <p:spPr>
          <a:xfrm>
            <a:off x="685800" y="2304288"/>
            <a:ext cx="13267944" cy="246888"/>
          </a:xfrm>
          <a:prstGeom prst="rect">
            <a:avLst/>
          </a:prstGeom>
          <a:noFill/>
          <a:ln/>
        </p:spPr>
        <p:txBody>
          <a:bodyPr wrap="non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Project Title: BizBook (Vocal for Local)</a:t>
            </a:r>
            <a:endParaRPr lang="en-US" sz="1530" dirty="0"/>
          </a:p>
        </p:txBody>
      </p:sp>
      <p:sp>
        <p:nvSpPr>
          <p:cNvPr id="6" name="Text 2"/>
          <p:cNvSpPr/>
          <p:nvPr/>
        </p:nvSpPr>
        <p:spPr>
          <a:xfrm>
            <a:off x="685800" y="2770632"/>
            <a:ext cx="13267944" cy="246888"/>
          </a:xfrm>
          <a:prstGeom prst="rect">
            <a:avLst/>
          </a:prstGeom>
          <a:noFill/>
          <a:ln/>
        </p:spPr>
        <p:txBody>
          <a:bodyPr wrap="non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Technology Stack: MERN (MongoDB, Express.js, React.js, Node.js)</a:t>
            </a:r>
            <a:endParaRPr lang="en-US" sz="1530" dirty="0"/>
          </a:p>
        </p:txBody>
      </p:sp>
      <p:sp>
        <p:nvSpPr>
          <p:cNvPr id="7" name="Text 3"/>
          <p:cNvSpPr/>
          <p:nvPr/>
        </p:nvSpPr>
        <p:spPr>
          <a:xfrm>
            <a:off x="685800" y="3227832"/>
            <a:ext cx="13267944" cy="246888"/>
          </a:xfrm>
          <a:prstGeom prst="rect">
            <a:avLst/>
          </a:prstGeom>
          <a:noFill/>
          <a:ln/>
        </p:spPr>
        <p:txBody>
          <a:bodyPr wrap="non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Type: Web-based Appointment &amp; Order Booking Platform</a:t>
            </a:r>
            <a:endParaRPr lang="en-US" sz="1530" dirty="0"/>
          </a:p>
        </p:txBody>
      </p:sp>
      <p:sp>
        <p:nvSpPr>
          <p:cNvPr id="8" name="Text 4"/>
          <p:cNvSpPr/>
          <p:nvPr/>
        </p:nvSpPr>
        <p:spPr>
          <a:xfrm>
            <a:off x="685800" y="3694176"/>
            <a:ext cx="13267944" cy="246888"/>
          </a:xfrm>
          <a:prstGeom prst="rect">
            <a:avLst/>
          </a:prstGeom>
          <a:noFill/>
          <a:ln/>
        </p:spPr>
        <p:txBody>
          <a:bodyPr wrap="non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Client: Public users (customers) + Admin Panel (for business management)</a:t>
            </a:r>
            <a:endParaRPr lang="en-US" sz="1530" dirty="0"/>
          </a:p>
        </p:txBody>
      </p:sp>
      <p:sp>
        <p:nvSpPr>
          <p:cNvPr id="9" name="Text 5"/>
          <p:cNvSpPr/>
          <p:nvPr/>
        </p:nvSpPr>
        <p:spPr>
          <a:xfrm>
            <a:off x="685800" y="4160520"/>
            <a:ext cx="13267944" cy="246888"/>
          </a:xfrm>
          <a:prstGeom prst="rect">
            <a:avLst/>
          </a:prstGeom>
          <a:noFill/>
          <a:ln/>
        </p:spPr>
        <p:txBody>
          <a:bodyPr wrap="non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Domain: Local Business Service Platform</a:t>
            </a:r>
            <a:endParaRPr lang="en-US" sz="1530" dirty="0"/>
          </a:p>
        </p:txBody>
      </p:sp>
      <p:sp>
        <p:nvSpPr>
          <p:cNvPr id="10" name="Text 6"/>
          <p:cNvSpPr/>
          <p:nvPr/>
        </p:nvSpPr>
        <p:spPr>
          <a:xfrm>
            <a:off x="685800" y="4617720"/>
            <a:ext cx="13267944" cy="978408"/>
          </a:xfrm>
          <a:prstGeom prst="rect">
            <a:avLst/>
          </a:prstGeom>
          <a:noFill/>
          <a:ln/>
        </p:spPr>
        <p:txBody>
          <a:bodyPr wrap="squar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Synopsis:</a:t>
            </a:r>
            <a:endParaRPr lang="en-US" sz="1530" dirty="0"/>
          </a:p>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BizBook (also called Local for Vocal) is a full-stack web application built using the MERN stack that helps local businesses connect with users digitally. The platform allows users to discover nearby businesses like salons, restaurants, cafes, or retail stores and make appointments, table bookings, or product orders directly through the app.</a:t>
            </a:r>
            <a:endParaRPr lang="en-US" sz="1530" dirty="0"/>
          </a:p>
        </p:txBody>
      </p:sp>
      <p:sp>
        <p:nvSpPr>
          <p:cNvPr id="11" name="Text 7"/>
          <p:cNvSpPr/>
          <p:nvPr/>
        </p:nvSpPr>
        <p:spPr>
          <a:xfrm>
            <a:off x="685800" y="5815584"/>
            <a:ext cx="13267944" cy="731520"/>
          </a:xfrm>
          <a:prstGeom prst="rect">
            <a:avLst/>
          </a:prstGeom>
          <a:noFill/>
          <a:ln/>
        </p:spPr>
        <p:txBody>
          <a:bodyPr wrap="squar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Admins can manage businesses, products/services, and categories through a secure backend panel. The system smartly handles different types of businesses based on category logic – such as appointments for salons, table bookings for restaurants, and product orders for retail shops.</a:t>
            </a:r>
            <a:endParaRPr lang="en-US" sz="153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5800" y="5806440"/>
            <a:ext cx="13267944" cy="27432"/>
          </a:xfrm>
          <a:prstGeom prst="rect">
            <a:avLst/>
          </a:prstGeom>
        </p:spPr>
      </p:pic>
      <p:sp>
        <p:nvSpPr>
          <p:cNvPr id="5" name="Text 0"/>
          <p:cNvSpPr/>
          <p:nvPr/>
        </p:nvSpPr>
        <p:spPr>
          <a:xfrm>
            <a:off x="685800" y="1773936"/>
            <a:ext cx="13267944" cy="1828800"/>
          </a:xfrm>
          <a:prstGeom prst="rect">
            <a:avLst/>
          </a:prstGeom>
          <a:noFill/>
          <a:ln/>
        </p:spPr>
        <p:txBody>
          <a:bodyPr wrap="none" lIns="0" tIns="0" rIns="0" bIns="0" rtlCol="0" anchor="ctr"/>
          <a:lstStyle/>
          <a:p>
            <a:pPr marL="0" indent="0" algn="l">
              <a:lnSpc>
                <a:spcPts val="14400"/>
              </a:lnSpc>
              <a:buNone/>
            </a:pPr>
            <a:r>
              <a:rPr lang="en-US" sz="11520" dirty="0">
                <a:solidFill>
                  <a:srgbClr val="315934"/>
                </a:solidFill>
                <a:latin typeface="思源黑体-Medium" pitchFamily="34" charset="0"/>
                <a:ea typeface="思源黑体-Medium" pitchFamily="34" charset="-122"/>
                <a:cs typeface="思源黑体-Medium" pitchFamily="34" charset="-120"/>
              </a:rPr>
              <a:t>08</a:t>
            </a:r>
            <a:endParaRPr lang="en-US" sz="11520" dirty="0"/>
          </a:p>
        </p:txBody>
      </p:sp>
      <p:sp>
        <p:nvSpPr>
          <p:cNvPr id="6" name="Text 1"/>
          <p:cNvSpPr/>
          <p:nvPr/>
        </p:nvSpPr>
        <p:spPr>
          <a:xfrm>
            <a:off x="685800" y="3822192"/>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7" name="Text 2"/>
          <p:cNvSpPr/>
          <p:nvPr/>
        </p:nvSpPr>
        <p:spPr>
          <a:xfrm>
            <a:off x="685800" y="4288536"/>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8" name="Text 3"/>
          <p:cNvSpPr/>
          <p:nvPr/>
        </p:nvSpPr>
        <p:spPr>
          <a:xfrm>
            <a:off x="685800" y="4745736"/>
            <a:ext cx="13267944" cy="841248"/>
          </a:xfrm>
          <a:prstGeom prst="rect">
            <a:avLst/>
          </a:prstGeom>
          <a:noFill/>
          <a:ln/>
        </p:spPr>
        <p:txBody>
          <a:bodyPr wrap="none" lIns="0" tIns="0" rIns="0" bIns="0" rtlCol="0" anchor="ctr"/>
          <a:lstStyle/>
          <a:p>
            <a:pPr marL="0" indent="0" algn="r">
              <a:lnSpc>
                <a:spcPts val="6620"/>
              </a:lnSpc>
              <a:buNone/>
            </a:pPr>
            <a:r>
              <a:rPr lang="en-US" sz="5290" dirty="0">
                <a:solidFill>
                  <a:srgbClr val="315934"/>
                </a:solidFill>
                <a:latin typeface="思源黑体-Medium" pitchFamily="34" charset="0"/>
                <a:ea typeface="思源黑体-Medium" pitchFamily="34" charset="-122"/>
                <a:cs typeface="思源黑体-Medium" pitchFamily="34" charset="-120"/>
              </a:rPr>
              <a:t>LEARNING DURING PROJECT WORK</a:t>
            </a:r>
            <a:endParaRPr lang="en-US" sz="5290" dirty="0"/>
          </a:p>
        </p:txBody>
      </p:sp>
      <p:sp>
        <p:nvSpPr>
          <p:cNvPr id="9" name="Text 4"/>
          <p:cNvSpPr/>
          <p:nvPr/>
        </p:nvSpPr>
        <p:spPr>
          <a:xfrm>
            <a:off x="685800" y="6053328"/>
            <a:ext cx="13267944" cy="201168"/>
          </a:xfrm>
          <a:prstGeom prst="rect">
            <a:avLst/>
          </a:prstGeom>
          <a:noFill/>
          <a:ln/>
        </p:spPr>
        <p:txBody>
          <a:bodyPr wrap="none" lIns="0" tIns="0" rIns="0" bIns="0" rtlCol="0" anchor="ctr"/>
          <a:lstStyle/>
          <a:p>
            <a:pPr marL="0" indent="0" algn="l">
              <a:lnSpc>
                <a:spcPts val="1530"/>
              </a:lnSpc>
              <a:buNone/>
            </a:pPr>
            <a:r>
              <a:rPr lang="en-US" sz="1220" dirty="0">
                <a:solidFill>
                  <a:srgbClr val="585958"/>
                </a:solidFill>
                <a:latin typeface="思源黑体-Medium" pitchFamily="34" charset="0"/>
                <a:ea typeface="思源黑体-Medium" pitchFamily="34" charset="-122"/>
                <a:cs typeface="思源黑体-Medium" pitchFamily="34" charset="-120"/>
              </a:rPr>
              <a:t> </a:t>
            </a:r>
            <a:endParaRPr lang="en-US" sz="122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5800" y="2779776"/>
            <a:ext cx="4297680" cy="1673352"/>
          </a:xfrm>
          <a:prstGeom prst="rect">
            <a:avLst/>
          </a:prstGeom>
        </p:spPr>
      </p:pic>
      <p:pic>
        <p:nvPicPr>
          <p:cNvPr id="5" name="Image 3" descr="preencoded.png"/>
          <p:cNvPicPr>
            <a:picLocks noChangeAspect="1"/>
          </p:cNvPicPr>
          <p:nvPr/>
        </p:nvPicPr>
        <p:blipFill>
          <a:blip r:embed="rId6"/>
          <a:stretch>
            <a:fillRect/>
          </a:stretch>
        </p:blipFill>
        <p:spPr>
          <a:xfrm>
            <a:off x="685800" y="4645152"/>
            <a:ext cx="4297680" cy="1426464"/>
          </a:xfrm>
          <a:prstGeom prst="rect">
            <a:avLst/>
          </a:prstGeom>
        </p:spPr>
      </p:pic>
      <p:pic>
        <p:nvPicPr>
          <p:cNvPr id="6" name="Image 4" descr="preencoded.png"/>
          <p:cNvPicPr>
            <a:picLocks noChangeAspect="1"/>
          </p:cNvPicPr>
          <p:nvPr/>
        </p:nvPicPr>
        <p:blipFill>
          <a:blip r:embed="rId5"/>
          <a:stretch>
            <a:fillRect/>
          </a:stretch>
        </p:blipFill>
        <p:spPr>
          <a:xfrm>
            <a:off x="5175504" y="2779776"/>
            <a:ext cx="4297680" cy="1673352"/>
          </a:xfrm>
          <a:prstGeom prst="rect">
            <a:avLst/>
          </a:prstGeom>
        </p:spPr>
      </p:pic>
      <p:pic>
        <p:nvPicPr>
          <p:cNvPr id="7" name="Image 5" descr="preencoded.png"/>
          <p:cNvPicPr>
            <a:picLocks noChangeAspect="1"/>
          </p:cNvPicPr>
          <p:nvPr/>
        </p:nvPicPr>
        <p:blipFill>
          <a:blip r:embed="rId6"/>
          <a:stretch>
            <a:fillRect/>
          </a:stretch>
        </p:blipFill>
        <p:spPr>
          <a:xfrm>
            <a:off x="5175504" y="4645152"/>
            <a:ext cx="4297680" cy="1426464"/>
          </a:xfrm>
          <a:prstGeom prst="rect">
            <a:avLst/>
          </a:prstGeom>
        </p:spPr>
      </p:pic>
      <p:pic>
        <p:nvPicPr>
          <p:cNvPr id="8" name="Image 6" descr="preencoded.png"/>
          <p:cNvPicPr>
            <a:picLocks noChangeAspect="1"/>
          </p:cNvPicPr>
          <p:nvPr/>
        </p:nvPicPr>
        <p:blipFill>
          <a:blip r:embed="rId5"/>
          <a:stretch>
            <a:fillRect/>
          </a:stretch>
        </p:blipFill>
        <p:spPr>
          <a:xfrm>
            <a:off x="9656064" y="2779776"/>
            <a:ext cx="4297680" cy="1673352"/>
          </a:xfrm>
          <a:prstGeom prst="rect">
            <a:avLst/>
          </a:prstGeom>
        </p:spPr>
      </p:pic>
      <p:pic>
        <p:nvPicPr>
          <p:cNvPr id="9" name="Image 7" descr="preencoded.png"/>
          <p:cNvPicPr>
            <a:picLocks noChangeAspect="1"/>
          </p:cNvPicPr>
          <p:nvPr/>
        </p:nvPicPr>
        <p:blipFill>
          <a:blip r:embed="rId6"/>
          <a:stretch>
            <a:fillRect/>
          </a:stretch>
        </p:blipFill>
        <p:spPr>
          <a:xfrm>
            <a:off x="9656064" y="4645152"/>
            <a:ext cx="4297680" cy="1426464"/>
          </a:xfrm>
          <a:prstGeom prst="rect">
            <a:avLst/>
          </a:prstGeom>
        </p:spPr>
      </p:pic>
      <p:sp>
        <p:nvSpPr>
          <p:cNvPr id="10" name="Text 0"/>
          <p:cNvSpPr/>
          <p:nvPr/>
        </p:nvSpPr>
        <p:spPr>
          <a:xfrm>
            <a:off x="685800" y="1956816"/>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315934"/>
                </a:solidFill>
                <a:latin typeface="思源黑体-Medium" pitchFamily="34" charset="0"/>
                <a:ea typeface="思源黑体-Medium" pitchFamily="34" charset="-122"/>
                <a:cs typeface="思源黑体-Medium" pitchFamily="34" charset="-120"/>
              </a:rPr>
              <a:t>LEARNING DURING PROJECT WORK</a:t>
            </a:r>
            <a:endParaRPr lang="en-US" sz="3840" dirty="0"/>
          </a:p>
        </p:txBody>
      </p:sp>
      <p:sp>
        <p:nvSpPr>
          <p:cNvPr id="11" name="Text 1"/>
          <p:cNvSpPr/>
          <p:nvPr/>
        </p:nvSpPr>
        <p:spPr>
          <a:xfrm>
            <a:off x="914400" y="3008376"/>
            <a:ext cx="3849624" cy="731520"/>
          </a:xfrm>
          <a:prstGeom prst="rect">
            <a:avLst/>
          </a:prstGeom>
          <a:noFill/>
          <a:ln/>
        </p:spPr>
        <p:txBody>
          <a:bodyPr wrap="squar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Backend Development: Learned how to use Node.js and Express for creating REST APIs and handling different routes.</a:t>
            </a:r>
            <a:endParaRPr lang="en-US" sz="1530" dirty="0"/>
          </a:p>
        </p:txBody>
      </p:sp>
      <p:sp>
        <p:nvSpPr>
          <p:cNvPr id="12" name="Text 2"/>
          <p:cNvSpPr/>
          <p:nvPr/>
        </p:nvSpPr>
        <p:spPr>
          <a:xfrm>
            <a:off x="914400" y="4873752"/>
            <a:ext cx="3849624" cy="978408"/>
          </a:xfrm>
          <a:prstGeom prst="rect">
            <a:avLst/>
          </a:prstGeom>
          <a:noFill/>
          <a:ln/>
        </p:spPr>
        <p:txBody>
          <a:bodyPr wrap="squar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Role Management: Learned how to separate features for Admin, Business Owner, and User, ensuring that each role gets the right access.</a:t>
            </a:r>
            <a:endParaRPr lang="en-US" sz="1530" dirty="0"/>
          </a:p>
        </p:txBody>
      </p:sp>
      <p:sp>
        <p:nvSpPr>
          <p:cNvPr id="13" name="Text 3"/>
          <p:cNvSpPr/>
          <p:nvPr/>
        </p:nvSpPr>
        <p:spPr>
          <a:xfrm>
            <a:off x="5394960" y="3008376"/>
            <a:ext cx="3849624" cy="1225296"/>
          </a:xfrm>
          <a:prstGeom prst="rect">
            <a:avLst/>
          </a:prstGeom>
          <a:noFill/>
          <a:ln/>
        </p:spPr>
        <p:txBody>
          <a:bodyPr wrap="squar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Database Handling: Understood how to design and manage collections in MongoDB, including relationships between users, businesses, and bookings.</a:t>
            </a:r>
            <a:endParaRPr lang="en-US" sz="1530" dirty="0"/>
          </a:p>
        </p:txBody>
      </p:sp>
      <p:sp>
        <p:nvSpPr>
          <p:cNvPr id="14" name="Text 4"/>
          <p:cNvSpPr/>
          <p:nvPr/>
        </p:nvSpPr>
        <p:spPr>
          <a:xfrm>
            <a:off x="5394960" y="4873752"/>
            <a:ext cx="3849624" cy="978408"/>
          </a:xfrm>
          <a:prstGeom prst="rect">
            <a:avLst/>
          </a:prstGeom>
          <a:noFill/>
          <a:ln/>
        </p:spPr>
        <p:txBody>
          <a:bodyPr wrap="squar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Error Handling: Understood the importance of validating data and handling errors properly so the system works smoothly.</a:t>
            </a:r>
            <a:endParaRPr lang="en-US" sz="1530" dirty="0"/>
          </a:p>
        </p:txBody>
      </p:sp>
      <p:sp>
        <p:nvSpPr>
          <p:cNvPr id="15" name="Text 5"/>
          <p:cNvSpPr/>
          <p:nvPr/>
        </p:nvSpPr>
        <p:spPr>
          <a:xfrm>
            <a:off x="9884664" y="3008376"/>
            <a:ext cx="3849624" cy="1225296"/>
          </a:xfrm>
          <a:prstGeom prst="rect">
            <a:avLst/>
          </a:prstGeom>
          <a:noFill/>
          <a:ln/>
        </p:spPr>
        <p:txBody>
          <a:bodyPr wrap="squar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Authentication: Implemented both JWT-based authentication for APIs and session-based authentication for web dashboards, which gave hands-on experience with security.</a:t>
            </a:r>
            <a:endParaRPr lang="en-US" sz="1530" dirty="0"/>
          </a:p>
        </p:txBody>
      </p:sp>
      <p:sp>
        <p:nvSpPr>
          <p:cNvPr id="16" name="Text 6"/>
          <p:cNvSpPr/>
          <p:nvPr/>
        </p:nvSpPr>
        <p:spPr>
          <a:xfrm>
            <a:off x="9884664" y="4873752"/>
            <a:ext cx="3849624" cy="978408"/>
          </a:xfrm>
          <a:prstGeom prst="rect">
            <a:avLst/>
          </a:prstGeom>
          <a:noFill/>
          <a:ln/>
        </p:spPr>
        <p:txBody>
          <a:bodyPr wrap="squar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Teamwork &amp; Documentation: Improved communication, documentation skills, and ability to work on a large project step by step.</a:t>
            </a:r>
            <a:endParaRPr lang="en-US" sz="153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04088" y="2651760"/>
            <a:ext cx="6510528" cy="877824"/>
          </a:xfrm>
          <a:prstGeom prst="rect">
            <a:avLst/>
          </a:prstGeom>
        </p:spPr>
      </p:pic>
      <p:pic>
        <p:nvPicPr>
          <p:cNvPr id="5" name="Image 3" descr="preencoded.png"/>
          <p:cNvPicPr>
            <a:picLocks noChangeAspect="1"/>
          </p:cNvPicPr>
          <p:nvPr/>
        </p:nvPicPr>
        <p:blipFill>
          <a:blip r:embed="rId5"/>
          <a:stretch>
            <a:fillRect/>
          </a:stretch>
        </p:blipFill>
        <p:spPr>
          <a:xfrm>
            <a:off x="704088" y="3758184"/>
            <a:ext cx="6510528" cy="877824"/>
          </a:xfrm>
          <a:prstGeom prst="rect">
            <a:avLst/>
          </a:prstGeom>
        </p:spPr>
      </p:pic>
      <p:pic>
        <p:nvPicPr>
          <p:cNvPr id="6" name="Image 4" descr="preencoded.png"/>
          <p:cNvPicPr>
            <a:picLocks noChangeAspect="1"/>
          </p:cNvPicPr>
          <p:nvPr/>
        </p:nvPicPr>
        <p:blipFill>
          <a:blip r:embed="rId5"/>
          <a:stretch>
            <a:fillRect/>
          </a:stretch>
        </p:blipFill>
        <p:spPr>
          <a:xfrm>
            <a:off x="704088" y="4855464"/>
            <a:ext cx="6510528" cy="877824"/>
          </a:xfrm>
          <a:prstGeom prst="rect">
            <a:avLst/>
          </a:prstGeom>
        </p:spPr>
      </p:pic>
      <p:pic>
        <p:nvPicPr>
          <p:cNvPr id="7" name="Image 5" descr="preencoded.png"/>
          <p:cNvPicPr>
            <a:picLocks noChangeAspect="1"/>
          </p:cNvPicPr>
          <p:nvPr/>
        </p:nvPicPr>
        <p:blipFill>
          <a:blip r:embed="rId5"/>
          <a:stretch>
            <a:fillRect/>
          </a:stretch>
        </p:blipFill>
        <p:spPr>
          <a:xfrm>
            <a:off x="7434072" y="2651760"/>
            <a:ext cx="6510528" cy="877824"/>
          </a:xfrm>
          <a:prstGeom prst="rect">
            <a:avLst/>
          </a:prstGeom>
        </p:spPr>
      </p:pic>
      <p:pic>
        <p:nvPicPr>
          <p:cNvPr id="8" name="Image 6" descr="preencoded.png"/>
          <p:cNvPicPr>
            <a:picLocks noChangeAspect="1"/>
          </p:cNvPicPr>
          <p:nvPr/>
        </p:nvPicPr>
        <p:blipFill>
          <a:blip r:embed="rId5"/>
          <a:stretch>
            <a:fillRect/>
          </a:stretch>
        </p:blipFill>
        <p:spPr>
          <a:xfrm>
            <a:off x="7434072" y="3758184"/>
            <a:ext cx="6510528" cy="877824"/>
          </a:xfrm>
          <a:prstGeom prst="rect">
            <a:avLst/>
          </a:prstGeom>
        </p:spPr>
      </p:pic>
      <p:pic>
        <p:nvPicPr>
          <p:cNvPr id="9" name="Image 7" descr="preencoded.png"/>
          <p:cNvPicPr>
            <a:picLocks noChangeAspect="1"/>
          </p:cNvPicPr>
          <p:nvPr/>
        </p:nvPicPr>
        <p:blipFill>
          <a:blip r:embed="rId5"/>
          <a:stretch>
            <a:fillRect/>
          </a:stretch>
        </p:blipFill>
        <p:spPr>
          <a:xfrm>
            <a:off x="7434072" y="4855464"/>
            <a:ext cx="6510528" cy="877824"/>
          </a:xfrm>
          <a:prstGeom prst="rect">
            <a:avLst/>
          </a:prstGeom>
        </p:spPr>
      </p:pic>
      <p:pic>
        <p:nvPicPr>
          <p:cNvPr id="10" name="Image 8" descr="preencoded.png"/>
          <p:cNvPicPr>
            <a:picLocks noChangeAspect="1"/>
          </p:cNvPicPr>
          <p:nvPr/>
        </p:nvPicPr>
        <p:blipFill>
          <a:blip r:embed="rId6"/>
          <a:stretch>
            <a:fillRect/>
          </a:stretch>
        </p:blipFill>
        <p:spPr>
          <a:xfrm>
            <a:off x="1481328" y="2843784"/>
            <a:ext cx="5532120" cy="493776"/>
          </a:xfrm>
          <a:prstGeom prst="rect">
            <a:avLst/>
          </a:prstGeom>
        </p:spPr>
      </p:pic>
      <p:pic>
        <p:nvPicPr>
          <p:cNvPr id="11" name="Image 9" descr="preencoded.png"/>
          <p:cNvPicPr>
            <a:picLocks noChangeAspect="1"/>
          </p:cNvPicPr>
          <p:nvPr/>
        </p:nvPicPr>
        <p:blipFill>
          <a:blip r:embed="rId6"/>
          <a:stretch>
            <a:fillRect/>
          </a:stretch>
        </p:blipFill>
        <p:spPr>
          <a:xfrm>
            <a:off x="1481328" y="3950208"/>
            <a:ext cx="5532120" cy="493776"/>
          </a:xfrm>
          <a:prstGeom prst="rect">
            <a:avLst/>
          </a:prstGeom>
        </p:spPr>
      </p:pic>
      <p:pic>
        <p:nvPicPr>
          <p:cNvPr id="12" name="Image 10" descr="preencoded.png"/>
          <p:cNvPicPr>
            <a:picLocks noChangeAspect="1"/>
          </p:cNvPicPr>
          <p:nvPr/>
        </p:nvPicPr>
        <p:blipFill>
          <a:blip r:embed="rId6"/>
          <a:stretch>
            <a:fillRect/>
          </a:stretch>
        </p:blipFill>
        <p:spPr>
          <a:xfrm>
            <a:off x="1481328" y="5056632"/>
            <a:ext cx="5532120" cy="493776"/>
          </a:xfrm>
          <a:prstGeom prst="rect">
            <a:avLst/>
          </a:prstGeom>
        </p:spPr>
      </p:pic>
      <p:pic>
        <p:nvPicPr>
          <p:cNvPr id="13" name="Image 11" descr="preencoded.png"/>
          <p:cNvPicPr>
            <a:picLocks noChangeAspect="1"/>
          </p:cNvPicPr>
          <p:nvPr/>
        </p:nvPicPr>
        <p:blipFill>
          <a:blip r:embed="rId6"/>
          <a:stretch>
            <a:fillRect/>
          </a:stretch>
        </p:blipFill>
        <p:spPr>
          <a:xfrm>
            <a:off x="8211312" y="2843784"/>
            <a:ext cx="5532120" cy="493776"/>
          </a:xfrm>
          <a:prstGeom prst="rect">
            <a:avLst/>
          </a:prstGeom>
        </p:spPr>
      </p:pic>
      <p:pic>
        <p:nvPicPr>
          <p:cNvPr id="14" name="Image 12" descr="preencoded.png"/>
          <p:cNvPicPr>
            <a:picLocks noChangeAspect="1"/>
          </p:cNvPicPr>
          <p:nvPr/>
        </p:nvPicPr>
        <p:blipFill>
          <a:blip r:embed="rId6"/>
          <a:stretch>
            <a:fillRect/>
          </a:stretch>
        </p:blipFill>
        <p:spPr>
          <a:xfrm>
            <a:off x="8211312" y="3950208"/>
            <a:ext cx="5532120" cy="493776"/>
          </a:xfrm>
          <a:prstGeom prst="rect">
            <a:avLst/>
          </a:prstGeom>
        </p:spPr>
      </p:pic>
      <p:pic>
        <p:nvPicPr>
          <p:cNvPr id="15" name="Image 13" descr="preencoded.png"/>
          <p:cNvPicPr>
            <a:picLocks noChangeAspect="1"/>
          </p:cNvPicPr>
          <p:nvPr/>
        </p:nvPicPr>
        <p:blipFill>
          <a:blip r:embed="rId6"/>
          <a:stretch>
            <a:fillRect/>
          </a:stretch>
        </p:blipFill>
        <p:spPr>
          <a:xfrm>
            <a:off x="8211312" y="5056632"/>
            <a:ext cx="5532120" cy="493776"/>
          </a:xfrm>
          <a:prstGeom prst="rect">
            <a:avLst/>
          </a:prstGeom>
        </p:spPr>
      </p:pic>
      <p:pic>
        <p:nvPicPr>
          <p:cNvPr id="16" name="Image 14" descr="preencoded.png"/>
          <p:cNvPicPr>
            <a:picLocks noChangeAspect="1"/>
          </p:cNvPicPr>
          <p:nvPr/>
        </p:nvPicPr>
        <p:blipFill>
          <a:blip r:embed="rId7"/>
          <a:stretch>
            <a:fillRect/>
          </a:stretch>
        </p:blipFill>
        <p:spPr>
          <a:xfrm>
            <a:off x="877824" y="2834640"/>
            <a:ext cx="420624" cy="420624"/>
          </a:xfrm>
          <a:prstGeom prst="rect">
            <a:avLst/>
          </a:prstGeom>
        </p:spPr>
      </p:pic>
      <p:pic>
        <p:nvPicPr>
          <p:cNvPr id="17" name="Image 15" descr="preencoded.png"/>
          <p:cNvPicPr>
            <a:picLocks noChangeAspect="1"/>
          </p:cNvPicPr>
          <p:nvPr/>
        </p:nvPicPr>
        <p:blipFill>
          <a:blip r:embed="rId7"/>
          <a:stretch>
            <a:fillRect/>
          </a:stretch>
        </p:blipFill>
        <p:spPr>
          <a:xfrm>
            <a:off x="877824" y="3931920"/>
            <a:ext cx="420624" cy="420624"/>
          </a:xfrm>
          <a:prstGeom prst="rect">
            <a:avLst/>
          </a:prstGeom>
        </p:spPr>
      </p:pic>
      <p:pic>
        <p:nvPicPr>
          <p:cNvPr id="18" name="Image 16" descr="preencoded.png"/>
          <p:cNvPicPr>
            <a:picLocks noChangeAspect="1"/>
          </p:cNvPicPr>
          <p:nvPr/>
        </p:nvPicPr>
        <p:blipFill>
          <a:blip r:embed="rId7"/>
          <a:stretch>
            <a:fillRect/>
          </a:stretch>
        </p:blipFill>
        <p:spPr>
          <a:xfrm>
            <a:off x="877824" y="5038344"/>
            <a:ext cx="420624" cy="420624"/>
          </a:xfrm>
          <a:prstGeom prst="rect">
            <a:avLst/>
          </a:prstGeom>
        </p:spPr>
      </p:pic>
      <p:pic>
        <p:nvPicPr>
          <p:cNvPr id="19" name="Image 17" descr="preencoded.png"/>
          <p:cNvPicPr>
            <a:picLocks noChangeAspect="1"/>
          </p:cNvPicPr>
          <p:nvPr/>
        </p:nvPicPr>
        <p:blipFill>
          <a:blip r:embed="rId7"/>
          <a:stretch>
            <a:fillRect/>
          </a:stretch>
        </p:blipFill>
        <p:spPr>
          <a:xfrm>
            <a:off x="7616952" y="2834640"/>
            <a:ext cx="420624" cy="420624"/>
          </a:xfrm>
          <a:prstGeom prst="rect">
            <a:avLst/>
          </a:prstGeom>
        </p:spPr>
      </p:pic>
      <p:pic>
        <p:nvPicPr>
          <p:cNvPr id="20" name="Image 18" descr="preencoded.png"/>
          <p:cNvPicPr>
            <a:picLocks noChangeAspect="1"/>
          </p:cNvPicPr>
          <p:nvPr/>
        </p:nvPicPr>
        <p:blipFill>
          <a:blip r:embed="rId7"/>
          <a:stretch>
            <a:fillRect/>
          </a:stretch>
        </p:blipFill>
        <p:spPr>
          <a:xfrm>
            <a:off x="7616952" y="3931920"/>
            <a:ext cx="420624" cy="420624"/>
          </a:xfrm>
          <a:prstGeom prst="rect">
            <a:avLst/>
          </a:prstGeom>
        </p:spPr>
      </p:pic>
      <p:pic>
        <p:nvPicPr>
          <p:cNvPr id="21" name="Image 19" descr="preencoded.png"/>
          <p:cNvPicPr>
            <a:picLocks noChangeAspect="1"/>
          </p:cNvPicPr>
          <p:nvPr/>
        </p:nvPicPr>
        <p:blipFill>
          <a:blip r:embed="rId7"/>
          <a:stretch>
            <a:fillRect/>
          </a:stretch>
        </p:blipFill>
        <p:spPr>
          <a:xfrm>
            <a:off x="7616952" y="5038344"/>
            <a:ext cx="420624" cy="420624"/>
          </a:xfrm>
          <a:prstGeom prst="rect">
            <a:avLst/>
          </a:prstGeom>
        </p:spPr>
      </p:pic>
      <p:sp>
        <p:nvSpPr>
          <p:cNvPr id="22" name="Text 0"/>
          <p:cNvSpPr/>
          <p:nvPr/>
        </p:nvSpPr>
        <p:spPr>
          <a:xfrm>
            <a:off x="685800" y="1810512"/>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315934"/>
                </a:solidFill>
                <a:latin typeface="思源黑体-Medium" pitchFamily="34" charset="0"/>
                <a:ea typeface="思源黑体-Medium" pitchFamily="34" charset="-122"/>
                <a:cs typeface="思源黑体-Medium" pitchFamily="34" charset="-120"/>
              </a:rPr>
              <a:t>Future Enhancement</a:t>
            </a:r>
            <a:endParaRPr lang="en-US" sz="3840" dirty="0"/>
          </a:p>
        </p:txBody>
      </p:sp>
      <p:sp>
        <p:nvSpPr>
          <p:cNvPr id="23" name="Text 1"/>
          <p:cNvSpPr/>
          <p:nvPr/>
        </p:nvSpPr>
        <p:spPr>
          <a:xfrm>
            <a:off x="1024128" y="2862072"/>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0A0A0A"/>
                </a:solidFill>
                <a:latin typeface="思源黑体-Medium" pitchFamily="34" charset="0"/>
                <a:ea typeface="思源黑体-Medium" pitchFamily="34" charset="-122"/>
                <a:cs typeface="思源黑体-Medium" pitchFamily="34" charset="-120"/>
              </a:rPr>
              <a:t>1</a:t>
            </a:r>
            <a:endParaRPr lang="en-US" sz="1920" dirty="0"/>
          </a:p>
        </p:txBody>
      </p:sp>
      <p:sp>
        <p:nvSpPr>
          <p:cNvPr id="24" name="Text 2"/>
          <p:cNvSpPr/>
          <p:nvPr/>
        </p:nvSpPr>
        <p:spPr>
          <a:xfrm>
            <a:off x="1481328" y="2843784"/>
            <a:ext cx="5532120" cy="493776"/>
          </a:xfrm>
          <a:prstGeom prst="rect">
            <a:avLst/>
          </a:prstGeom>
          <a:noFill/>
          <a:ln/>
        </p:spPr>
        <p:txBody>
          <a:bodyPr wrap="squar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Payment Gateway Integration: Allow users to pay for bookings/orders online using UPI, cards, or wallets.</a:t>
            </a:r>
            <a:endParaRPr lang="en-US" sz="1530" dirty="0"/>
          </a:p>
        </p:txBody>
      </p:sp>
      <p:sp>
        <p:nvSpPr>
          <p:cNvPr id="25" name="Text 3"/>
          <p:cNvSpPr/>
          <p:nvPr/>
        </p:nvSpPr>
        <p:spPr>
          <a:xfrm>
            <a:off x="1024128" y="3968496"/>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0A0A0A"/>
                </a:solidFill>
                <a:latin typeface="思源黑体-Medium" pitchFamily="34" charset="0"/>
                <a:ea typeface="思源黑体-Medium" pitchFamily="34" charset="-122"/>
                <a:cs typeface="思源黑体-Medium" pitchFamily="34" charset="-120"/>
              </a:rPr>
              <a:t>3</a:t>
            </a:r>
            <a:endParaRPr lang="en-US" sz="1920" dirty="0"/>
          </a:p>
        </p:txBody>
      </p:sp>
      <p:sp>
        <p:nvSpPr>
          <p:cNvPr id="26" name="Text 4"/>
          <p:cNvSpPr/>
          <p:nvPr/>
        </p:nvSpPr>
        <p:spPr>
          <a:xfrm>
            <a:off x="1481328" y="3950208"/>
            <a:ext cx="5532120" cy="493776"/>
          </a:xfrm>
          <a:prstGeom prst="rect">
            <a:avLst/>
          </a:prstGeom>
          <a:noFill/>
          <a:ln/>
        </p:spPr>
        <p:txBody>
          <a:bodyPr wrap="squar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Analytics Dashboard: Provide owners and admins with reports about sales, bookings, and customer trends.</a:t>
            </a:r>
            <a:endParaRPr lang="en-US" sz="1530" dirty="0"/>
          </a:p>
        </p:txBody>
      </p:sp>
      <p:sp>
        <p:nvSpPr>
          <p:cNvPr id="27" name="Text 5"/>
          <p:cNvSpPr/>
          <p:nvPr/>
        </p:nvSpPr>
        <p:spPr>
          <a:xfrm>
            <a:off x="1024128" y="5065776"/>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0A0A0A"/>
                </a:solidFill>
                <a:latin typeface="思源黑体-Medium" pitchFamily="34" charset="0"/>
                <a:ea typeface="思源黑体-Medium" pitchFamily="34" charset="-122"/>
                <a:cs typeface="思源黑体-Medium" pitchFamily="34" charset="-120"/>
              </a:rPr>
              <a:t>5</a:t>
            </a:r>
            <a:endParaRPr lang="en-US" sz="1920" dirty="0"/>
          </a:p>
        </p:txBody>
      </p:sp>
      <p:sp>
        <p:nvSpPr>
          <p:cNvPr id="28" name="Text 6"/>
          <p:cNvSpPr/>
          <p:nvPr/>
        </p:nvSpPr>
        <p:spPr>
          <a:xfrm>
            <a:off x="1481328" y="5056632"/>
            <a:ext cx="5532120" cy="493776"/>
          </a:xfrm>
          <a:prstGeom prst="rect">
            <a:avLst/>
          </a:prstGeom>
          <a:noFill/>
          <a:ln/>
        </p:spPr>
        <p:txBody>
          <a:bodyPr wrap="squar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Reviews &amp; Ratings: Allow customers to give feedback on businesses and services.</a:t>
            </a:r>
            <a:endParaRPr lang="en-US" sz="1530" dirty="0"/>
          </a:p>
        </p:txBody>
      </p:sp>
      <p:sp>
        <p:nvSpPr>
          <p:cNvPr id="29" name="Text 7"/>
          <p:cNvSpPr/>
          <p:nvPr/>
        </p:nvSpPr>
        <p:spPr>
          <a:xfrm>
            <a:off x="685800" y="5971032"/>
            <a:ext cx="13267944" cy="246888"/>
          </a:xfrm>
          <a:prstGeom prst="rect">
            <a:avLst/>
          </a:prstGeom>
          <a:noFill/>
          <a:ln/>
        </p:spPr>
        <p:txBody>
          <a:bodyPr wrap="non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These enhancements will make the system more user-friendly, scalable, and practical for real business use.</a:t>
            </a:r>
            <a:endParaRPr lang="en-US" sz="1530" dirty="0"/>
          </a:p>
        </p:txBody>
      </p:sp>
      <p:sp>
        <p:nvSpPr>
          <p:cNvPr id="30" name="Text 8"/>
          <p:cNvSpPr/>
          <p:nvPr/>
        </p:nvSpPr>
        <p:spPr>
          <a:xfrm>
            <a:off x="7754112" y="2862072"/>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0A0A0A"/>
                </a:solidFill>
                <a:latin typeface="思源黑体-Medium" pitchFamily="34" charset="0"/>
                <a:ea typeface="思源黑体-Medium" pitchFamily="34" charset="-122"/>
                <a:cs typeface="思源黑体-Medium" pitchFamily="34" charset="-120"/>
              </a:rPr>
              <a:t>2</a:t>
            </a:r>
            <a:endParaRPr lang="en-US" sz="1920" dirty="0"/>
          </a:p>
        </p:txBody>
      </p:sp>
      <p:sp>
        <p:nvSpPr>
          <p:cNvPr id="31" name="Text 9"/>
          <p:cNvSpPr/>
          <p:nvPr/>
        </p:nvSpPr>
        <p:spPr>
          <a:xfrm>
            <a:off x="8211312" y="2843784"/>
            <a:ext cx="5532120" cy="493776"/>
          </a:xfrm>
          <a:prstGeom prst="rect">
            <a:avLst/>
          </a:prstGeom>
          <a:noFill/>
          <a:ln/>
        </p:spPr>
        <p:txBody>
          <a:bodyPr wrap="squar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Notification System: Add email/SMS/WhatsApp alerts to inform users about booking confirmations or updates.</a:t>
            </a:r>
            <a:endParaRPr lang="en-US" sz="1530" dirty="0"/>
          </a:p>
        </p:txBody>
      </p:sp>
      <p:sp>
        <p:nvSpPr>
          <p:cNvPr id="32" name="Text 10"/>
          <p:cNvSpPr/>
          <p:nvPr/>
        </p:nvSpPr>
        <p:spPr>
          <a:xfrm>
            <a:off x="7754112" y="3968496"/>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0A0A0A"/>
                </a:solidFill>
                <a:latin typeface="思源黑体-Medium" pitchFamily="34" charset="0"/>
                <a:ea typeface="思源黑体-Medium" pitchFamily="34" charset="-122"/>
                <a:cs typeface="思源黑体-Medium" pitchFamily="34" charset="-120"/>
              </a:rPr>
              <a:t>4</a:t>
            </a:r>
            <a:endParaRPr lang="en-US" sz="1920" dirty="0"/>
          </a:p>
        </p:txBody>
      </p:sp>
      <p:sp>
        <p:nvSpPr>
          <p:cNvPr id="33" name="Text 11"/>
          <p:cNvSpPr/>
          <p:nvPr/>
        </p:nvSpPr>
        <p:spPr>
          <a:xfrm>
            <a:off x="8211312" y="3950208"/>
            <a:ext cx="5532120" cy="493776"/>
          </a:xfrm>
          <a:prstGeom prst="rect">
            <a:avLst/>
          </a:prstGeom>
          <a:noFill/>
          <a:ln/>
        </p:spPr>
        <p:txBody>
          <a:bodyPr wrap="squar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Mobile Application: Extend the system with a mobile app for Android/iOS using the same APIs.</a:t>
            </a:r>
            <a:endParaRPr lang="en-US" sz="1530" dirty="0"/>
          </a:p>
        </p:txBody>
      </p:sp>
      <p:sp>
        <p:nvSpPr>
          <p:cNvPr id="34" name="Text 12"/>
          <p:cNvSpPr/>
          <p:nvPr/>
        </p:nvSpPr>
        <p:spPr>
          <a:xfrm>
            <a:off x="7754112" y="5065776"/>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0A0A0A"/>
                </a:solidFill>
                <a:latin typeface="思源黑体-Medium" pitchFamily="34" charset="0"/>
                <a:ea typeface="思源黑体-Medium" pitchFamily="34" charset="-122"/>
                <a:cs typeface="思源黑体-Medium" pitchFamily="34" charset="-120"/>
              </a:rPr>
              <a:t>6</a:t>
            </a:r>
            <a:endParaRPr lang="en-US" sz="1920" dirty="0"/>
          </a:p>
        </p:txBody>
      </p:sp>
      <p:sp>
        <p:nvSpPr>
          <p:cNvPr id="35" name="Text 13"/>
          <p:cNvSpPr/>
          <p:nvPr/>
        </p:nvSpPr>
        <p:spPr>
          <a:xfrm>
            <a:off x="8211312" y="5056632"/>
            <a:ext cx="5532120" cy="493776"/>
          </a:xfrm>
          <a:prstGeom prst="rect">
            <a:avLst/>
          </a:prstGeom>
          <a:noFill/>
          <a:ln/>
        </p:spPr>
        <p:txBody>
          <a:bodyPr wrap="squar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Multi-language Support: Make the platform usable by people from different regions.</a:t>
            </a:r>
            <a:endParaRPr lang="en-US" sz="153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5800" y="5806440"/>
            <a:ext cx="13267944" cy="27432"/>
          </a:xfrm>
          <a:prstGeom prst="rect">
            <a:avLst/>
          </a:prstGeom>
        </p:spPr>
      </p:pic>
      <p:sp>
        <p:nvSpPr>
          <p:cNvPr id="5" name="Text 0"/>
          <p:cNvSpPr/>
          <p:nvPr/>
        </p:nvSpPr>
        <p:spPr>
          <a:xfrm>
            <a:off x="685800" y="1773936"/>
            <a:ext cx="13267944" cy="1828800"/>
          </a:xfrm>
          <a:prstGeom prst="rect">
            <a:avLst/>
          </a:prstGeom>
          <a:noFill/>
          <a:ln/>
        </p:spPr>
        <p:txBody>
          <a:bodyPr wrap="none" lIns="0" tIns="0" rIns="0" bIns="0" rtlCol="0" anchor="ctr"/>
          <a:lstStyle/>
          <a:p>
            <a:pPr marL="0" indent="0" algn="l">
              <a:lnSpc>
                <a:spcPts val="14400"/>
              </a:lnSpc>
              <a:buNone/>
            </a:pPr>
            <a:r>
              <a:rPr lang="en-US" sz="11520" dirty="0">
                <a:solidFill>
                  <a:srgbClr val="315934"/>
                </a:solidFill>
                <a:latin typeface="思源黑体-Medium" pitchFamily="34" charset="0"/>
                <a:ea typeface="思源黑体-Medium" pitchFamily="34" charset="-122"/>
                <a:cs typeface="思源黑体-Medium" pitchFamily="34" charset="-120"/>
              </a:rPr>
              <a:t>09</a:t>
            </a:r>
            <a:endParaRPr lang="en-US" sz="11520" dirty="0"/>
          </a:p>
        </p:txBody>
      </p:sp>
      <p:sp>
        <p:nvSpPr>
          <p:cNvPr id="6" name="Text 1"/>
          <p:cNvSpPr/>
          <p:nvPr/>
        </p:nvSpPr>
        <p:spPr>
          <a:xfrm>
            <a:off x="685800" y="3822192"/>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7" name="Text 2"/>
          <p:cNvSpPr/>
          <p:nvPr/>
        </p:nvSpPr>
        <p:spPr>
          <a:xfrm>
            <a:off x="685800" y="4288536"/>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8" name="Text 3"/>
          <p:cNvSpPr/>
          <p:nvPr/>
        </p:nvSpPr>
        <p:spPr>
          <a:xfrm>
            <a:off x="685800" y="4745736"/>
            <a:ext cx="13267944" cy="841248"/>
          </a:xfrm>
          <a:prstGeom prst="rect">
            <a:avLst/>
          </a:prstGeom>
          <a:noFill/>
          <a:ln/>
        </p:spPr>
        <p:txBody>
          <a:bodyPr wrap="none" lIns="0" tIns="0" rIns="0" bIns="0" rtlCol="0" anchor="ctr"/>
          <a:lstStyle/>
          <a:p>
            <a:pPr marL="0" indent="0" algn="r">
              <a:lnSpc>
                <a:spcPts val="6620"/>
              </a:lnSpc>
              <a:buNone/>
            </a:pPr>
            <a:r>
              <a:rPr lang="en-US" sz="5290" dirty="0">
                <a:solidFill>
                  <a:srgbClr val="315934"/>
                </a:solidFill>
                <a:latin typeface="思源黑体-Medium" pitchFamily="34" charset="0"/>
                <a:ea typeface="思源黑体-Medium" pitchFamily="34" charset="-122"/>
                <a:cs typeface="思源黑体-Medium" pitchFamily="34" charset="-120"/>
              </a:rPr>
              <a:t>BIBLIOGRAPHY</a:t>
            </a:r>
            <a:endParaRPr lang="en-US" sz="5290" dirty="0"/>
          </a:p>
        </p:txBody>
      </p:sp>
      <p:sp>
        <p:nvSpPr>
          <p:cNvPr id="9" name="Text 4"/>
          <p:cNvSpPr/>
          <p:nvPr/>
        </p:nvSpPr>
        <p:spPr>
          <a:xfrm>
            <a:off x="685800" y="6053328"/>
            <a:ext cx="13267944" cy="201168"/>
          </a:xfrm>
          <a:prstGeom prst="rect">
            <a:avLst/>
          </a:prstGeom>
          <a:noFill/>
          <a:ln/>
        </p:spPr>
        <p:txBody>
          <a:bodyPr wrap="none" lIns="0" tIns="0" rIns="0" bIns="0" rtlCol="0" anchor="ctr"/>
          <a:lstStyle/>
          <a:p>
            <a:pPr marL="0" indent="0" algn="l">
              <a:lnSpc>
                <a:spcPts val="1530"/>
              </a:lnSpc>
              <a:buNone/>
            </a:pPr>
            <a:r>
              <a:rPr lang="en-US" sz="1220" dirty="0">
                <a:solidFill>
                  <a:srgbClr val="585958"/>
                </a:solidFill>
                <a:latin typeface="思源黑体-Medium" pitchFamily="34" charset="0"/>
                <a:ea typeface="思源黑体-Medium" pitchFamily="34" charset="-122"/>
                <a:cs typeface="思源黑体-Medium" pitchFamily="34" charset="-120"/>
              </a:rPr>
              <a:t> </a:t>
            </a:r>
            <a:endParaRPr lang="en-US" sz="122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04088" y="3026664"/>
            <a:ext cx="6510528" cy="2807208"/>
          </a:xfrm>
          <a:prstGeom prst="rect">
            <a:avLst/>
          </a:prstGeom>
        </p:spPr>
      </p:pic>
      <p:pic>
        <p:nvPicPr>
          <p:cNvPr id="5" name="Image 3" descr="preencoded.png"/>
          <p:cNvPicPr>
            <a:picLocks noChangeAspect="1"/>
          </p:cNvPicPr>
          <p:nvPr/>
        </p:nvPicPr>
        <p:blipFill>
          <a:blip r:embed="rId5"/>
          <a:stretch>
            <a:fillRect/>
          </a:stretch>
        </p:blipFill>
        <p:spPr>
          <a:xfrm>
            <a:off x="7434072" y="3026664"/>
            <a:ext cx="6510528" cy="2807208"/>
          </a:xfrm>
          <a:prstGeom prst="rect">
            <a:avLst/>
          </a:prstGeom>
        </p:spPr>
      </p:pic>
      <p:pic>
        <p:nvPicPr>
          <p:cNvPr id="6" name="Image 4" descr="preencoded.png"/>
          <p:cNvPicPr>
            <a:picLocks noChangeAspect="1"/>
          </p:cNvPicPr>
          <p:nvPr/>
        </p:nvPicPr>
        <p:blipFill>
          <a:blip r:embed="rId6"/>
          <a:stretch>
            <a:fillRect/>
          </a:stretch>
        </p:blipFill>
        <p:spPr>
          <a:xfrm>
            <a:off x="1481328" y="3218688"/>
            <a:ext cx="5532120" cy="2414016"/>
          </a:xfrm>
          <a:prstGeom prst="rect">
            <a:avLst/>
          </a:prstGeom>
        </p:spPr>
      </p:pic>
      <p:pic>
        <p:nvPicPr>
          <p:cNvPr id="7" name="Image 5" descr="preencoded.png"/>
          <p:cNvPicPr>
            <a:picLocks noChangeAspect="1"/>
          </p:cNvPicPr>
          <p:nvPr/>
        </p:nvPicPr>
        <p:blipFill>
          <a:blip r:embed="rId6"/>
          <a:stretch>
            <a:fillRect/>
          </a:stretch>
        </p:blipFill>
        <p:spPr>
          <a:xfrm>
            <a:off x="8211312" y="3218688"/>
            <a:ext cx="5532120" cy="2414016"/>
          </a:xfrm>
          <a:prstGeom prst="rect">
            <a:avLst/>
          </a:prstGeom>
        </p:spPr>
      </p:pic>
      <p:pic>
        <p:nvPicPr>
          <p:cNvPr id="8" name="Image 6" descr="preencoded.png"/>
          <p:cNvPicPr>
            <a:picLocks noChangeAspect="1"/>
          </p:cNvPicPr>
          <p:nvPr/>
        </p:nvPicPr>
        <p:blipFill>
          <a:blip r:embed="rId7"/>
          <a:stretch>
            <a:fillRect/>
          </a:stretch>
        </p:blipFill>
        <p:spPr>
          <a:xfrm>
            <a:off x="877824" y="3209544"/>
            <a:ext cx="420624" cy="420624"/>
          </a:xfrm>
          <a:prstGeom prst="rect">
            <a:avLst/>
          </a:prstGeom>
        </p:spPr>
      </p:pic>
      <p:pic>
        <p:nvPicPr>
          <p:cNvPr id="9" name="Image 7" descr="preencoded.png"/>
          <p:cNvPicPr>
            <a:picLocks noChangeAspect="1"/>
          </p:cNvPicPr>
          <p:nvPr/>
        </p:nvPicPr>
        <p:blipFill>
          <a:blip r:embed="rId7"/>
          <a:stretch>
            <a:fillRect/>
          </a:stretch>
        </p:blipFill>
        <p:spPr>
          <a:xfrm>
            <a:off x="7616952" y="3209544"/>
            <a:ext cx="420624" cy="420624"/>
          </a:xfrm>
          <a:prstGeom prst="rect">
            <a:avLst/>
          </a:prstGeom>
        </p:spPr>
      </p:pic>
      <p:sp>
        <p:nvSpPr>
          <p:cNvPr id="10" name="Text 0"/>
          <p:cNvSpPr/>
          <p:nvPr/>
        </p:nvSpPr>
        <p:spPr>
          <a:xfrm>
            <a:off x="685800" y="1719072"/>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315934"/>
                </a:solidFill>
                <a:latin typeface="思源黑体-Medium" pitchFamily="34" charset="0"/>
                <a:ea typeface="思源黑体-Medium" pitchFamily="34" charset="-122"/>
                <a:cs typeface="思源黑体-Medium" pitchFamily="34" charset="-120"/>
              </a:rPr>
              <a:t>Online References</a:t>
            </a:r>
            <a:endParaRPr lang="en-US" sz="3840" dirty="0"/>
          </a:p>
        </p:txBody>
      </p:sp>
      <p:sp>
        <p:nvSpPr>
          <p:cNvPr id="11" name="Text 1"/>
          <p:cNvSpPr/>
          <p:nvPr/>
        </p:nvSpPr>
        <p:spPr>
          <a:xfrm>
            <a:off x="685800" y="2551176"/>
            <a:ext cx="13267944" cy="246888"/>
          </a:xfrm>
          <a:prstGeom prst="rect">
            <a:avLst/>
          </a:prstGeom>
          <a:noFill/>
          <a:ln/>
        </p:spPr>
        <p:txBody>
          <a:bodyPr wrap="non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During the development of this project, we referred to the following online resources for learning and solving problems:</a:t>
            </a:r>
            <a:endParaRPr lang="en-US" sz="1530" dirty="0"/>
          </a:p>
        </p:txBody>
      </p:sp>
      <p:sp>
        <p:nvSpPr>
          <p:cNvPr id="12" name="Text 2"/>
          <p:cNvSpPr/>
          <p:nvPr/>
        </p:nvSpPr>
        <p:spPr>
          <a:xfrm>
            <a:off x="1024128" y="3236976"/>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0A0A0A"/>
                </a:solidFill>
                <a:latin typeface="思源黑体-Medium" pitchFamily="34" charset="0"/>
                <a:ea typeface="思源黑体-Medium" pitchFamily="34" charset="-122"/>
                <a:cs typeface="思源黑体-Medium" pitchFamily="34" charset="-120"/>
              </a:rPr>
              <a:t>1</a:t>
            </a:r>
            <a:endParaRPr lang="en-US" sz="1920" dirty="0"/>
          </a:p>
        </p:txBody>
      </p:sp>
      <p:sp>
        <p:nvSpPr>
          <p:cNvPr id="13" name="Text 3"/>
          <p:cNvSpPr/>
          <p:nvPr/>
        </p:nvSpPr>
        <p:spPr>
          <a:xfrm>
            <a:off x="1481328" y="3218688"/>
            <a:ext cx="5532120" cy="246888"/>
          </a:xfrm>
          <a:prstGeom prst="rect">
            <a:avLst/>
          </a:prstGeom>
          <a:noFill/>
          <a:ln/>
        </p:spPr>
        <p:txBody>
          <a:bodyPr wrap="non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Official Documentation</a:t>
            </a:r>
            <a:endParaRPr lang="en-US" sz="1530" dirty="0"/>
          </a:p>
        </p:txBody>
      </p:sp>
      <p:sp>
        <p:nvSpPr>
          <p:cNvPr id="14" name="Text 4"/>
          <p:cNvSpPr/>
          <p:nvPr/>
        </p:nvSpPr>
        <p:spPr>
          <a:xfrm>
            <a:off x="1481328" y="3639312"/>
            <a:ext cx="5532120" cy="246888"/>
          </a:xfrm>
          <a:prstGeom prst="rect">
            <a:avLst/>
          </a:prstGeom>
          <a:noFill/>
          <a:ln/>
        </p:spPr>
        <p:txBody>
          <a:bodyPr wrap="non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    • Node.js: https://nodejs.org</a:t>
            </a:r>
            <a:endParaRPr lang="en-US" sz="1530" dirty="0"/>
          </a:p>
        </p:txBody>
      </p:sp>
      <p:sp>
        <p:nvSpPr>
          <p:cNvPr id="15" name="Text 5"/>
          <p:cNvSpPr/>
          <p:nvPr/>
        </p:nvSpPr>
        <p:spPr>
          <a:xfrm>
            <a:off x="1481328" y="4059936"/>
            <a:ext cx="5532120" cy="246888"/>
          </a:xfrm>
          <a:prstGeom prst="rect">
            <a:avLst/>
          </a:prstGeom>
          <a:noFill/>
          <a:ln/>
        </p:spPr>
        <p:txBody>
          <a:bodyPr wrap="non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    • Express.js: https://expressjs.com</a:t>
            </a:r>
            <a:endParaRPr lang="en-US" sz="1530" dirty="0"/>
          </a:p>
        </p:txBody>
      </p:sp>
      <p:sp>
        <p:nvSpPr>
          <p:cNvPr id="16" name="Text 6"/>
          <p:cNvSpPr/>
          <p:nvPr/>
        </p:nvSpPr>
        <p:spPr>
          <a:xfrm>
            <a:off x="1481328" y="4480560"/>
            <a:ext cx="5532120" cy="246888"/>
          </a:xfrm>
          <a:prstGeom prst="rect">
            <a:avLst/>
          </a:prstGeom>
          <a:noFill/>
          <a:ln/>
        </p:spPr>
        <p:txBody>
          <a:bodyPr wrap="non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    • MongoDB: https://www.mongodb.com</a:t>
            </a:r>
            <a:endParaRPr lang="en-US" sz="1530" dirty="0"/>
          </a:p>
        </p:txBody>
      </p:sp>
      <p:sp>
        <p:nvSpPr>
          <p:cNvPr id="17" name="Text 7"/>
          <p:cNvSpPr/>
          <p:nvPr/>
        </p:nvSpPr>
        <p:spPr>
          <a:xfrm>
            <a:off x="685800" y="6062472"/>
            <a:ext cx="13267944" cy="246888"/>
          </a:xfrm>
          <a:prstGeom prst="rect">
            <a:avLst/>
          </a:prstGeom>
          <a:noFill/>
          <a:ln/>
        </p:spPr>
        <p:txBody>
          <a:bodyPr wrap="non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These sources helped us understand backend logic, authentication, and database management.</a:t>
            </a:r>
            <a:endParaRPr lang="en-US" sz="1530" dirty="0"/>
          </a:p>
        </p:txBody>
      </p:sp>
      <p:sp>
        <p:nvSpPr>
          <p:cNvPr id="18" name="Text 8"/>
          <p:cNvSpPr/>
          <p:nvPr/>
        </p:nvSpPr>
        <p:spPr>
          <a:xfrm>
            <a:off x="7754112" y="3236976"/>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0A0A0A"/>
                </a:solidFill>
                <a:latin typeface="思源黑体-Medium" pitchFamily="34" charset="0"/>
                <a:ea typeface="思源黑体-Medium" pitchFamily="34" charset="-122"/>
                <a:cs typeface="思源黑体-Medium" pitchFamily="34" charset="-120"/>
              </a:rPr>
              <a:t>2</a:t>
            </a:r>
            <a:endParaRPr lang="en-US" sz="1920" dirty="0"/>
          </a:p>
        </p:txBody>
      </p:sp>
      <p:sp>
        <p:nvSpPr>
          <p:cNvPr id="19" name="Text 9"/>
          <p:cNvSpPr/>
          <p:nvPr/>
        </p:nvSpPr>
        <p:spPr>
          <a:xfrm>
            <a:off x="8211312" y="3218688"/>
            <a:ext cx="5532120" cy="246888"/>
          </a:xfrm>
          <a:prstGeom prst="rect">
            <a:avLst/>
          </a:prstGeom>
          <a:noFill/>
          <a:ln/>
        </p:spPr>
        <p:txBody>
          <a:bodyPr wrap="non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Tutorials &amp; Guides</a:t>
            </a:r>
            <a:endParaRPr lang="en-US" sz="1530" dirty="0"/>
          </a:p>
        </p:txBody>
      </p:sp>
      <p:sp>
        <p:nvSpPr>
          <p:cNvPr id="20" name="Text 10"/>
          <p:cNvSpPr/>
          <p:nvPr/>
        </p:nvSpPr>
        <p:spPr>
          <a:xfrm>
            <a:off x="8211312" y="3639312"/>
            <a:ext cx="5532120" cy="246888"/>
          </a:xfrm>
          <a:prstGeom prst="rect">
            <a:avLst/>
          </a:prstGeom>
          <a:noFill/>
          <a:ln/>
        </p:spPr>
        <p:txBody>
          <a:bodyPr wrap="non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    • W3Schools (for JavaScript and web basics)</a:t>
            </a:r>
            <a:endParaRPr lang="en-US" sz="1530" dirty="0"/>
          </a:p>
        </p:txBody>
      </p:sp>
      <p:sp>
        <p:nvSpPr>
          <p:cNvPr id="21" name="Text 11"/>
          <p:cNvSpPr/>
          <p:nvPr/>
        </p:nvSpPr>
        <p:spPr>
          <a:xfrm>
            <a:off x="8211312" y="4059936"/>
            <a:ext cx="5532120" cy="246888"/>
          </a:xfrm>
          <a:prstGeom prst="rect">
            <a:avLst/>
          </a:prstGeom>
          <a:noFill/>
          <a:ln/>
        </p:spPr>
        <p:txBody>
          <a:bodyPr wrap="non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    • GeeksforGeeks (for coding concepts and examples)</a:t>
            </a:r>
            <a:endParaRPr lang="en-US" sz="1530" dirty="0"/>
          </a:p>
        </p:txBody>
      </p:sp>
      <p:sp>
        <p:nvSpPr>
          <p:cNvPr id="22" name="Text 12"/>
          <p:cNvSpPr/>
          <p:nvPr/>
        </p:nvSpPr>
        <p:spPr>
          <a:xfrm>
            <a:off x="8211312" y="4480560"/>
            <a:ext cx="5532120" cy="493776"/>
          </a:xfrm>
          <a:prstGeom prst="rect">
            <a:avLst/>
          </a:prstGeom>
          <a:noFill/>
          <a:ln/>
        </p:spPr>
        <p:txBody>
          <a:bodyPr wrap="squar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    • Stack Overflow (for troubleshooting errors and doubts)</a:t>
            </a:r>
            <a:endParaRPr lang="en-US" sz="1530" dirty="0"/>
          </a:p>
        </p:txBody>
      </p:sp>
      <p:sp>
        <p:nvSpPr>
          <p:cNvPr id="23" name="Text 13"/>
          <p:cNvSpPr/>
          <p:nvPr/>
        </p:nvSpPr>
        <p:spPr>
          <a:xfrm>
            <a:off x="8211312" y="5138928"/>
            <a:ext cx="5532120" cy="493776"/>
          </a:xfrm>
          <a:prstGeom prst="rect">
            <a:avLst/>
          </a:prstGeom>
          <a:noFill/>
          <a:ln/>
        </p:spPr>
        <p:txBody>
          <a:bodyPr wrap="squar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    • Medium &amp; Dev.to Blogs (for practical implementation ideas)</a:t>
            </a:r>
            <a:endParaRPr lang="en-US" sz="153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656064" y="0"/>
            <a:ext cx="4974336" cy="8238744"/>
          </a:xfrm>
          <a:prstGeom prst="rect">
            <a:avLst/>
          </a:prstGeom>
        </p:spPr>
      </p:pic>
      <p:pic>
        <p:nvPicPr>
          <p:cNvPr id="4" name="Image 2" descr="preencoded.png"/>
          <p:cNvPicPr>
            <a:picLocks noChangeAspect="1"/>
          </p:cNvPicPr>
          <p:nvPr/>
        </p:nvPicPr>
        <p:blipFill>
          <a:blip r:embed="rId5"/>
          <a:stretch>
            <a:fillRect/>
          </a:stretch>
        </p:blipFill>
        <p:spPr>
          <a:xfrm>
            <a:off x="685800" y="3191256"/>
            <a:ext cx="8293608" cy="694944"/>
          </a:xfrm>
          <a:prstGeom prst="rect">
            <a:avLst/>
          </a:prstGeom>
        </p:spPr>
      </p:pic>
      <p:pic>
        <p:nvPicPr>
          <p:cNvPr id="5" name="Image 3" descr="preencoded.png"/>
          <p:cNvPicPr>
            <a:picLocks noChangeAspect="1"/>
          </p:cNvPicPr>
          <p:nvPr/>
        </p:nvPicPr>
        <p:blipFill>
          <a:blip r:embed="rId5"/>
          <a:stretch>
            <a:fillRect/>
          </a:stretch>
        </p:blipFill>
        <p:spPr>
          <a:xfrm>
            <a:off x="685800" y="4078224"/>
            <a:ext cx="8293608" cy="694944"/>
          </a:xfrm>
          <a:prstGeom prst="rect">
            <a:avLst/>
          </a:prstGeom>
        </p:spPr>
      </p:pic>
      <p:pic>
        <p:nvPicPr>
          <p:cNvPr id="6" name="Image 4" descr="preencoded.png"/>
          <p:cNvPicPr>
            <a:picLocks noChangeAspect="1"/>
          </p:cNvPicPr>
          <p:nvPr/>
        </p:nvPicPr>
        <p:blipFill>
          <a:blip r:embed="rId5"/>
          <a:stretch>
            <a:fillRect/>
          </a:stretch>
        </p:blipFill>
        <p:spPr>
          <a:xfrm>
            <a:off x="685800" y="4965192"/>
            <a:ext cx="8293608" cy="694944"/>
          </a:xfrm>
          <a:prstGeom prst="rect">
            <a:avLst/>
          </a:prstGeom>
        </p:spPr>
      </p:pic>
      <p:sp>
        <p:nvSpPr>
          <p:cNvPr id="7" name="Text 0"/>
          <p:cNvSpPr/>
          <p:nvPr/>
        </p:nvSpPr>
        <p:spPr>
          <a:xfrm>
            <a:off x="685800" y="2359152"/>
            <a:ext cx="8293608" cy="612648"/>
          </a:xfrm>
          <a:prstGeom prst="rect">
            <a:avLst/>
          </a:prstGeom>
          <a:noFill/>
          <a:ln/>
        </p:spPr>
        <p:txBody>
          <a:bodyPr wrap="none" lIns="0" tIns="0" rIns="0" bIns="0" rtlCol="0" anchor="ctr"/>
          <a:lstStyle/>
          <a:p>
            <a:pPr marL="0" indent="0" algn="l">
              <a:lnSpc>
                <a:spcPts val="4800"/>
              </a:lnSpc>
              <a:buNone/>
            </a:pPr>
            <a:r>
              <a:rPr lang="en-US" sz="3840" dirty="0">
                <a:solidFill>
                  <a:srgbClr val="315934"/>
                </a:solidFill>
                <a:latin typeface="思源黑体-Medium" pitchFamily="34" charset="0"/>
                <a:ea typeface="思源黑体-Medium" pitchFamily="34" charset="-122"/>
                <a:cs typeface="思源黑体-Medium" pitchFamily="34" charset="-120"/>
              </a:rPr>
              <a:t>Offline References</a:t>
            </a:r>
            <a:endParaRPr lang="en-US" sz="3840" dirty="0"/>
          </a:p>
        </p:txBody>
      </p:sp>
      <p:sp>
        <p:nvSpPr>
          <p:cNvPr id="8" name="Text 1"/>
          <p:cNvSpPr/>
          <p:nvPr/>
        </p:nvSpPr>
        <p:spPr>
          <a:xfrm>
            <a:off x="914400" y="3410712"/>
            <a:ext cx="7845552" cy="246888"/>
          </a:xfrm>
          <a:prstGeom prst="rect">
            <a:avLst/>
          </a:prstGeom>
          <a:noFill/>
          <a:ln/>
        </p:spPr>
        <p:txBody>
          <a:bodyPr wrap="non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Notes and materials provided during lectures.</a:t>
            </a:r>
            <a:endParaRPr lang="en-US" sz="1530" dirty="0"/>
          </a:p>
        </p:txBody>
      </p:sp>
      <p:sp>
        <p:nvSpPr>
          <p:cNvPr id="9" name="Text 2"/>
          <p:cNvSpPr/>
          <p:nvPr/>
        </p:nvSpPr>
        <p:spPr>
          <a:xfrm>
            <a:off x="914400" y="4306824"/>
            <a:ext cx="7845552" cy="246888"/>
          </a:xfrm>
          <a:prstGeom prst="rect">
            <a:avLst/>
          </a:prstGeom>
          <a:noFill/>
          <a:ln/>
        </p:spPr>
        <p:txBody>
          <a:bodyPr wrap="non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Reference books on Database Management Systems (DBMS) and Web Technologies.</a:t>
            </a:r>
            <a:endParaRPr lang="en-US" sz="1530" dirty="0"/>
          </a:p>
        </p:txBody>
      </p:sp>
      <p:sp>
        <p:nvSpPr>
          <p:cNvPr id="10" name="Text 3"/>
          <p:cNvSpPr/>
          <p:nvPr/>
        </p:nvSpPr>
        <p:spPr>
          <a:xfrm>
            <a:off x="914400" y="5193792"/>
            <a:ext cx="7845552" cy="246888"/>
          </a:xfrm>
          <a:prstGeom prst="rect">
            <a:avLst/>
          </a:prstGeom>
          <a:noFill/>
          <a:ln/>
        </p:spPr>
        <p:txBody>
          <a:bodyPr wrap="non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Guidance from faculty members and discussions with classmates.</a:t>
            </a:r>
            <a:endParaRPr lang="en-US" sz="153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685800" y="3593592"/>
            <a:ext cx="13267944" cy="841248"/>
          </a:xfrm>
          <a:prstGeom prst="rect">
            <a:avLst/>
          </a:prstGeom>
          <a:noFill/>
          <a:ln/>
        </p:spPr>
        <p:txBody>
          <a:bodyPr wrap="none" lIns="0" tIns="0" rIns="0" bIns="0" rtlCol="0" anchor="ctr"/>
          <a:lstStyle/>
          <a:p>
            <a:pPr marL="0" indent="0" algn="ctr">
              <a:lnSpc>
                <a:spcPts val="6620"/>
              </a:lnSpc>
              <a:buNone/>
            </a:pPr>
            <a:r>
              <a:rPr lang="en-US" sz="5290" dirty="0">
                <a:solidFill>
                  <a:srgbClr val="315934"/>
                </a:solidFill>
                <a:latin typeface="思源黑体-Medium" pitchFamily="34" charset="0"/>
                <a:ea typeface="思源黑体-Medium" pitchFamily="34" charset="-122"/>
                <a:cs typeface="思源黑体-Medium" pitchFamily="34" charset="-120"/>
              </a:rPr>
              <a:t>Thank You</a:t>
            </a:r>
            <a:endParaRPr lang="en-US" sz="529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04088" y="3090672"/>
            <a:ext cx="6510528" cy="786384"/>
          </a:xfrm>
          <a:prstGeom prst="rect">
            <a:avLst/>
          </a:prstGeom>
        </p:spPr>
      </p:pic>
      <p:pic>
        <p:nvPicPr>
          <p:cNvPr id="5" name="Image 3" descr="preencoded.png"/>
          <p:cNvPicPr>
            <a:picLocks noChangeAspect="1"/>
          </p:cNvPicPr>
          <p:nvPr/>
        </p:nvPicPr>
        <p:blipFill>
          <a:blip r:embed="rId5"/>
          <a:stretch>
            <a:fillRect/>
          </a:stretch>
        </p:blipFill>
        <p:spPr>
          <a:xfrm>
            <a:off x="704088" y="4096512"/>
            <a:ext cx="6510528" cy="786384"/>
          </a:xfrm>
          <a:prstGeom prst="rect">
            <a:avLst/>
          </a:prstGeom>
        </p:spPr>
      </p:pic>
      <p:pic>
        <p:nvPicPr>
          <p:cNvPr id="6" name="Image 4" descr="preencoded.png"/>
          <p:cNvPicPr>
            <a:picLocks noChangeAspect="1"/>
          </p:cNvPicPr>
          <p:nvPr/>
        </p:nvPicPr>
        <p:blipFill>
          <a:blip r:embed="rId6"/>
          <a:stretch>
            <a:fillRect/>
          </a:stretch>
        </p:blipFill>
        <p:spPr>
          <a:xfrm>
            <a:off x="704088" y="5586984"/>
            <a:ext cx="4270248" cy="877824"/>
          </a:xfrm>
          <a:prstGeom prst="rect">
            <a:avLst/>
          </a:prstGeom>
        </p:spPr>
      </p:pic>
      <p:pic>
        <p:nvPicPr>
          <p:cNvPr id="7" name="Image 5" descr="preencoded.png"/>
          <p:cNvPicPr>
            <a:picLocks noChangeAspect="1"/>
          </p:cNvPicPr>
          <p:nvPr/>
        </p:nvPicPr>
        <p:blipFill>
          <a:blip r:embed="rId6"/>
          <a:stretch>
            <a:fillRect/>
          </a:stretch>
        </p:blipFill>
        <p:spPr>
          <a:xfrm>
            <a:off x="5184648" y="5586984"/>
            <a:ext cx="4270248" cy="877824"/>
          </a:xfrm>
          <a:prstGeom prst="rect">
            <a:avLst/>
          </a:prstGeom>
        </p:spPr>
      </p:pic>
      <p:pic>
        <p:nvPicPr>
          <p:cNvPr id="8" name="Image 6" descr="preencoded.png"/>
          <p:cNvPicPr>
            <a:picLocks noChangeAspect="1"/>
          </p:cNvPicPr>
          <p:nvPr/>
        </p:nvPicPr>
        <p:blipFill>
          <a:blip r:embed="rId5"/>
          <a:stretch>
            <a:fillRect/>
          </a:stretch>
        </p:blipFill>
        <p:spPr>
          <a:xfrm>
            <a:off x="7434072" y="3090672"/>
            <a:ext cx="6510528" cy="786384"/>
          </a:xfrm>
          <a:prstGeom prst="rect">
            <a:avLst/>
          </a:prstGeom>
        </p:spPr>
      </p:pic>
      <p:pic>
        <p:nvPicPr>
          <p:cNvPr id="9" name="Image 7" descr="preencoded.png"/>
          <p:cNvPicPr>
            <a:picLocks noChangeAspect="1"/>
          </p:cNvPicPr>
          <p:nvPr/>
        </p:nvPicPr>
        <p:blipFill>
          <a:blip r:embed="rId5"/>
          <a:stretch>
            <a:fillRect/>
          </a:stretch>
        </p:blipFill>
        <p:spPr>
          <a:xfrm>
            <a:off x="7434072" y="4096512"/>
            <a:ext cx="6510528" cy="786384"/>
          </a:xfrm>
          <a:prstGeom prst="rect">
            <a:avLst/>
          </a:prstGeom>
        </p:spPr>
      </p:pic>
      <p:pic>
        <p:nvPicPr>
          <p:cNvPr id="10" name="Image 8" descr="preencoded.png"/>
          <p:cNvPicPr>
            <a:picLocks noChangeAspect="1"/>
          </p:cNvPicPr>
          <p:nvPr/>
        </p:nvPicPr>
        <p:blipFill>
          <a:blip r:embed="rId6"/>
          <a:stretch>
            <a:fillRect/>
          </a:stretch>
        </p:blipFill>
        <p:spPr>
          <a:xfrm>
            <a:off x="9674352" y="5586984"/>
            <a:ext cx="4270248" cy="877824"/>
          </a:xfrm>
          <a:prstGeom prst="rect">
            <a:avLst/>
          </a:prstGeom>
        </p:spPr>
      </p:pic>
      <p:pic>
        <p:nvPicPr>
          <p:cNvPr id="11" name="Image 9" descr="preencoded.png"/>
          <p:cNvPicPr>
            <a:picLocks noChangeAspect="1"/>
          </p:cNvPicPr>
          <p:nvPr/>
        </p:nvPicPr>
        <p:blipFill>
          <a:blip r:embed="rId7"/>
          <a:stretch>
            <a:fillRect/>
          </a:stretch>
        </p:blipFill>
        <p:spPr>
          <a:xfrm>
            <a:off x="1481328" y="3282696"/>
            <a:ext cx="5532120" cy="393192"/>
          </a:xfrm>
          <a:prstGeom prst="rect">
            <a:avLst/>
          </a:prstGeom>
        </p:spPr>
      </p:pic>
      <p:pic>
        <p:nvPicPr>
          <p:cNvPr id="12" name="Image 10" descr="preencoded.png"/>
          <p:cNvPicPr>
            <a:picLocks noChangeAspect="1"/>
          </p:cNvPicPr>
          <p:nvPr/>
        </p:nvPicPr>
        <p:blipFill>
          <a:blip r:embed="rId7"/>
          <a:stretch>
            <a:fillRect/>
          </a:stretch>
        </p:blipFill>
        <p:spPr>
          <a:xfrm>
            <a:off x="1481328" y="4288536"/>
            <a:ext cx="5532120" cy="393192"/>
          </a:xfrm>
          <a:prstGeom prst="rect">
            <a:avLst/>
          </a:prstGeom>
        </p:spPr>
      </p:pic>
      <p:pic>
        <p:nvPicPr>
          <p:cNvPr id="13" name="Image 11" descr="preencoded.png"/>
          <p:cNvPicPr>
            <a:picLocks noChangeAspect="1"/>
          </p:cNvPicPr>
          <p:nvPr/>
        </p:nvPicPr>
        <p:blipFill>
          <a:blip r:embed="rId8"/>
          <a:stretch>
            <a:fillRect/>
          </a:stretch>
        </p:blipFill>
        <p:spPr>
          <a:xfrm>
            <a:off x="1481328" y="5788152"/>
            <a:ext cx="3291840" cy="493776"/>
          </a:xfrm>
          <a:prstGeom prst="rect">
            <a:avLst/>
          </a:prstGeom>
        </p:spPr>
      </p:pic>
      <p:pic>
        <p:nvPicPr>
          <p:cNvPr id="14" name="Image 12" descr="preencoded.png"/>
          <p:cNvPicPr>
            <a:picLocks noChangeAspect="1"/>
          </p:cNvPicPr>
          <p:nvPr/>
        </p:nvPicPr>
        <p:blipFill>
          <a:blip r:embed="rId8"/>
          <a:stretch>
            <a:fillRect/>
          </a:stretch>
        </p:blipFill>
        <p:spPr>
          <a:xfrm>
            <a:off x="5971032" y="5788152"/>
            <a:ext cx="3291840" cy="493776"/>
          </a:xfrm>
          <a:prstGeom prst="rect">
            <a:avLst/>
          </a:prstGeom>
        </p:spPr>
      </p:pic>
      <p:pic>
        <p:nvPicPr>
          <p:cNvPr id="15" name="Image 13" descr="preencoded.png"/>
          <p:cNvPicPr>
            <a:picLocks noChangeAspect="1"/>
          </p:cNvPicPr>
          <p:nvPr/>
        </p:nvPicPr>
        <p:blipFill>
          <a:blip r:embed="rId7"/>
          <a:stretch>
            <a:fillRect/>
          </a:stretch>
        </p:blipFill>
        <p:spPr>
          <a:xfrm>
            <a:off x="8211312" y="3282696"/>
            <a:ext cx="5532120" cy="393192"/>
          </a:xfrm>
          <a:prstGeom prst="rect">
            <a:avLst/>
          </a:prstGeom>
        </p:spPr>
      </p:pic>
      <p:pic>
        <p:nvPicPr>
          <p:cNvPr id="16" name="Image 14" descr="preencoded.png"/>
          <p:cNvPicPr>
            <a:picLocks noChangeAspect="1"/>
          </p:cNvPicPr>
          <p:nvPr/>
        </p:nvPicPr>
        <p:blipFill>
          <a:blip r:embed="rId7"/>
          <a:stretch>
            <a:fillRect/>
          </a:stretch>
        </p:blipFill>
        <p:spPr>
          <a:xfrm>
            <a:off x="8211312" y="4288536"/>
            <a:ext cx="5532120" cy="393192"/>
          </a:xfrm>
          <a:prstGeom prst="rect">
            <a:avLst/>
          </a:prstGeom>
        </p:spPr>
      </p:pic>
      <p:pic>
        <p:nvPicPr>
          <p:cNvPr id="17" name="Image 15" descr="preencoded.png"/>
          <p:cNvPicPr>
            <a:picLocks noChangeAspect="1"/>
          </p:cNvPicPr>
          <p:nvPr/>
        </p:nvPicPr>
        <p:blipFill>
          <a:blip r:embed="rId8"/>
          <a:stretch>
            <a:fillRect/>
          </a:stretch>
        </p:blipFill>
        <p:spPr>
          <a:xfrm>
            <a:off x="10451592" y="5788152"/>
            <a:ext cx="3291840" cy="493776"/>
          </a:xfrm>
          <a:prstGeom prst="rect">
            <a:avLst/>
          </a:prstGeom>
        </p:spPr>
      </p:pic>
      <p:pic>
        <p:nvPicPr>
          <p:cNvPr id="18" name="Image 16" descr="preencoded.png"/>
          <p:cNvPicPr>
            <a:picLocks noChangeAspect="1"/>
          </p:cNvPicPr>
          <p:nvPr/>
        </p:nvPicPr>
        <p:blipFill>
          <a:blip r:embed="rId9"/>
          <a:stretch>
            <a:fillRect/>
          </a:stretch>
        </p:blipFill>
        <p:spPr>
          <a:xfrm>
            <a:off x="877824" y="3273552"/>
            <a:ext cx="420624" cy="420624"/>
          </a:xfrm>
          <a:prstGeom prst="rect">
            <a:avLst/>
          </a:prstGeom>
        </p:spPr>
      </p:pic>
      <p:pic>
        <p:nvPicPr>
          <p:cNvPr id="19" name="Image 17" descr="preencoded.png"/>
          <p:cNvPicPr>
            <a:picLocks noChangeAspect="1"/>
          </p:cNvPicPr>
          <p:nvPr/>
        </p:nvPicPr>
        <p:blipFill>
          <a:blip r:embed="rId9"/>
          <a:stretch>
            <a:fillRect/>
          </a:stretch>
        </p:blipFill>
        <p:spPr>
          <a:xfrm>
            <a:off x="877824" y="4279392"/>
            <a:ext cx="420624" cy="420624"/>
          </a:xfrm>
          <a:prstGeom prst="rect">
            <a:avLst/>
          </a:prstGeom>
        </p:spPr>
      </p:pic>
      <p:pic>
        <p:nvPicPr>
          <p:cNvPr id="20" name="Image 18" descr="preencoded.png"/>
          <p:cNvPicPr>
            <a:picLocks noChangeAspect="1"/>
          </p:cNvPicPr>
          <p:nvPr/>
        </p:nvPicPr>
        <p:blipFill>
          <a:blip r:embed="rId9"/>
          <a:stretch>
            <a:fillRect/>
          </a:stretch>
        </p:blipFill>
        <p:spPr>
          <a:xfrm>
            <a:off x="877824" y="5769864"/>
            <a:ext cx="420624" cy="420624"/>
          </a:xfrm>
          <a:prstGeom prst="rect">
            <a:avLst/>
          </a:prstGeom>
        </p:spPr>
      </p:pic>
      <p:pic>
        <p:nvPicPr>
          <p:cNvPr id="21" name="Image 19" descr="preencoded.png"/>
          <p:cNvPicPr>
            <a:picLocks noChangeAspect="1"/>
          </p:cNvPicPr>
          <p:nvPr/>
        </p:nvPicPr>
        <p:blipFill>
          <a:blip r:embed="rId9"/>
          <a:stretch>
            <a:fillRect/>
          </a:stretch>
        </p:blipFill>
        <p:spPr>
          <a:xfrm>
            <a:off x="5367528" y="5769864"/>
            <a:ext cx="420624" cy="420624"/>
          </a:xfrm>
          <a:prstGeom prst="rect">
            <a:avLst/>
          </a:prstGeom>
        </p:spPr>
      </p:pic>
      <p:pic>
        <p:nvPicPr>
          <p:cNvPr id="22" name="Image 20" descr="preencoded.png"/>
          <p:cNvPicPr>
            <a:picLocks noChangeAspect="1"/>
          </p:cNvPicPr>
          <p:nvPr/>
        </p:nvPicPr>
        <p:blipFill>
          <a:blip r:embed="rId9"/>
          <a:stretch>
            <a:fillRect/>
          </a:stretch>
        </p:blipFill>
        <p:spPr>
          <a:xfrm>
            <a:off x="7616952" y="3273552"/>
            <a:ext cx="420624" cy="420624"/>
          </a:xfrm>
          <a:prstGeom prst="rect">
            <a:avLst/>
          </a:prstGeom>
        </p:spPr>
      </p:pic>
      <p:pic>
        <p:nvPicPr>
          <p:cNvPr id="23" name="Image 21" descr="preencoded.png"/>
          <p:cNvPicPr>
            <a:picLocks noChangeAspect="1"/>
          </p:cNvPicPr>
          <p:nvPr/>
        </p:nvPicPr>
        <p:blipFill>
          <a:blip r:embed="rId9"/>
          <a:stretch>
            <a:fillRect/>
          </a:stretch>
        </p:blipFill>
        <p:spPr>
          <a:xfrm>
            <a:off x="7616952" y="4279392"/>
            <a:ext cx="420624" cy="420624"/>
          </a:xfrm>
          <a:prstGeom prst="rect">
            <a:avLst/>
          </a:prstGeom>
        </p:spPr>
      </p:pic>
      <p:pic>
        <p:nvPicPr>
          <p:cNvPr id="24" name="Image 22" descr="preencoded.png"/>
          <p:cNvPicPr>
            <a:picLocks noChangeAspect="1"/>
          </p:cNvPicPr>
          <p:nvPr/>
        </p:nvPicPr>
        <p:blipFill>
          <a:blip r:embed="rId9"/>
          <a:stretch>
            <a:fillRect/>
          </a:stretch>
        </p:blipFill>
        <p:spPr>
          <a:xfrm>
            <a:off x="9857232" y="5769864"/>
            <a:ext cx="420624" cy="420624"/>
          </a:xfrm>
          <a:prstGeom prst="rect">
            <a:avLst/>
          </a:prstGeom>
        </p:spPr>
      </p:pic>
      <p:sp>
        <p:nvSpPr>
          <p:cNvPr id="25" name="Text 0"/>
          <p:cNvSpPr/>
          <p:nvPr/>
        </p:nvSpPr>
        <p:spPr>
          <a:xfrm>
            <a:off x="685800" y="1545336"/>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315934"/>
                </a:solidFill>
                <a:latin typeface="思源黑体-Medium" pitchFamily="34" charset="0"/>
                <a:ea typeface="思源黑体-Medium" pitchFamily="34" charset="-122"/>
                <a:cs typeface="思源黑体-Medium" pitchFamily="34" charset="-120"/>
              </a:rPr>
              <a:t>Project Description</a:t>
            </a:r>
            <a:endParaRPr lang="en-US" sz="3840" dirty="0"/>
          </a:p>
        </p:txBody>
      </p:sp>
      <p:sp>
        <p:nvSpPr>
          <p:cNvPr id="26" name="Text 1"/>
          <p:cNvSpPr/>
          <p:nvPr/>
        </p:nvSpPr>
        <p:spPr>
          <a:xfrm>
            <a:off x="685800" y="2368296"/>
            <a:ext cx="13267944" cy="493776"/>
          </a:xfrm>
          <a:prstGeom prst="rect">
            <a:avLst/>
          </a:prstGeom>
          <a:noFill/>
          <a:ln/>
        </p:spPr>
        <p:txBody>
          <a:bodyPr wrap="squar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In today’s digital age, many local businesses still rely on walk-in customers or phone calls. BizBook helps modernize that by creating a smart online presence for these businesses. It acts like a mini local version of Google Maps + UrbanClap + Zomato, where users can:</a:t>
            </a:r>
            <a:endParaRPr lang="en-US" sz="1530" dirty="0"/>
          </a:p>
        </p:txBody>
      </p:sp>
      <p:sp>
        <p:nvSpPr>
          <p:cNvPr id="27" name="Text 2"/>
          <p:cNvSpPr/>
          <p:nvPr/>
        </p:nvSpPr>
        <p:spPr>
          <a:xfrm>
            <a:off x="1024128" y="3300984"/>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0A0A0A"/>
                </a:solidFill>
                <a:latin typeface="思源黑体-Medium" pitchFamily="34" charset="0"/>
                <a:ea typeface="思源黑体-Medium" pitchFamily="34" charset="-122"/>
                <a:cs typeface="思源黑体-Medium" pitchFamily="34" charset="-120"/>
              </a:rPr>
              <a:t>1</a:t>
            </a:r>
            <a:endParaRPr lang="en-US" sz="1920" dirty="0"/>
          </a:p>
        </p:txBody>
      </p:sp>
      <p:sp>
        <p:nvSpPr>
          <p:cNvPr id="28" name="Text 3"/>
          <p:cNvSpPr/>
          <p:nvPr/>
        </p:nvSpPr>
        <p:spPr>
          <a:xfrm>
            <a:off x="1481328" y="3282696"/>
            <a:ext cx="5532120" cy="246888"/>
          </a:xfrm>
          <a:prstGeom prst="rect">
            <a:avLst/>
          </a:prstGeom>
          <a:noFill/>
          <a:ln/>
        </p:spPr>
        <p:txBody>
          <a:bodyPr wrap="non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Browse verified businesses</a:t>
            </a:r>
            <a:endParaRPr lang="en-US" sz="1530" dirty="0"/>
          </a:p>
        </p:txBody>
      </p:sp>
      <p:sp>
        <p:nvSpPr>
          <p:cNvPr id="29" name="Text 4"/>
          <p:cNvSpPr/>
          <p:nvPr/>
        </p:nvSpPr>
        <p:spPr>
          <a:xfrm>
            <a:off x="1024128" y="4306824"/>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0A0A0A"/>
                </a:solidFill>
                <a:latin typeface="思源黑体-Medium" pitchFamily="34" charset="0"/>
                <a:ea typeface="思源黑体-Medium" pitchFamily="34" charset="-122"/>
                <a:cs typeface="思源黑体-Medium" pitchFamily="34" charset="-120"/>
              </a:rPr>
              <a:t>3</a:t>
            </a:r>
            <a:endParaRPr lang="en-US" sz="1920" dirty="0"/>
          </a:p>
        </p:txBody>
      </p:sp>
      <p:sp>
        <p:nvSpPr>
          <p:cNvPr id="30" name="Text 5"/>
          <p:cNvSpPr/>
          <p:nvPr/>
        </p:nvSpPr>
        <p:spPr>
          <a:xfrm>
            <a:off x="1481328" y="4288536"/>
            <a:ext cx="5532120" cy="246888"/>
          </a:xfrm>
          <a:prstGeom prst="rect">
            <a:avLst/>
          </a:prstGeom>
          <a:noFill/>
          <a:ln/>
        </p:spPr>
        <p:txBody>
          <a:bodyPr wrap="non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Make appointments or place orders</a:t>
            </a:r>
            <a:endParaRPr lang="en-US" sz="1530" dirty="0"/>
          </a:p>
        </p:txBody>
      </p:sp>
      <p:sp>
        <p:nvSpPr>
          <p:cNvPr id="31" name="Text 6"/>
          <p:cNvSpPr/>
          <p:nvPr/>
        </p:nvSpPr>
        <p:spPr>
          <a:xfrm>
            <a:off x="685800" y="5111496"/>
            <a:ext cx="13267944" cy="246888"/>
          </a:xfrm>
          <a:prstGeom prst="rect">
            <a:avLst/>
          </a:prstGeom>
          <a:noFill/>
          <a:ln/>
        </p:spPr>
        <p:txBody>
          <a:bodyPr wrap="non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Each business belongs to a category such as:</a:t>
            </a:r>
            <a:endParaRPr lang="en-US" sz="1530" dirty="0"/>
          </a:p>
        </p:txBody>
      </p:sp>
      <p:sp>
        <p:nvSpPr>
          <p:cNvPr id="32" name="Text 7"/>
          <p:cNvSpPr/>
          <p:nvPr/>
        </p:nvSpPr>
        <p:spPr>
          <a:xfrm>
            <a:off x="1024128" y="5797296"/>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0A0A0A"/>
                </a:solidFill>
                <a:latin typeface="思源黑体-Medium" pitchFamily="34" charset="0"/>
                <a:ea typeface="思源黑体-Medium" pitchFamily="34" charset="-122"/>
                <a:cs typeface="思源黑体-Medium" pitchFamily="34" charset="-120"/>
              </a:rPr>
              <a:t>1</a:t>
            </a:r>
            <a:endParaRPr lang="en-US" sz="1920" dirty="0"/>
          </a:p>
        </p:txBody>
      </p:sp>
      <p:sp>
        <p:nvSpPr>
          <p:cNvPr id="33" name="Text 8"/>
          <p:cNvSpPr/>
          <p:nvPr/>
        </p:nvSpPr>
        <p:spPr>
          <a:xfrm>
            <a:off x="1481328" y="5788152"/>
            <a:ext cx="3291840" cy="493776"/>
          </a:xfrm>
          <a:prstGeom prst="rect">
            <a:avLst/>
          </a:prstGeom>
          <a:noFill/>
          <a:ln/>
        </p:spPr>
        <p:txBody>
          <a:bodyPr wrap="squar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Salon / Doctor – takes Appointments</a:t>
            </a:r>
            <a:endParaRPr lang="en-US" sz="1530" dirty="0"/>
          </a:p>
        </p:txBody>
      </p:sp>
      <p:sp>
        <p:nvSpPr>
          <p:cNvPr id="34" name="Text 9"/>
          <p:cNvSpPr/>
          <p:nvPr/>
        </p:nvSpPr>
        <p:spPr>
          <a:xfrm>
            <a:off x="5513832" y="5797296"/>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0A0A0A"/>
                </a:solidFill>
                <a:latin typeface="思源黑体-Medium" pitchFamily="34" charset="0"/>
                <a:ea typeface="思源黑体-Medium" pitchFamily="34" charset="-122"/>
                <a:cs typeface="思源黑体-Medium" pitchFamily="34" charset="-120"/>
              </a:rPr>
              <a:t>2</a:t>
            </a:r>
            <a:endParaRPr lang="en-US" sz="1920" dirty="0"/>
          </a:p>
        </p:txBody>
      </p:sp>
      <p:sp>
        <p:nvSpPr>
          <p:cNvPr id="35" name="Text 10"/>
          <p:cNvSpPr/>
          <p:nvPr/>
        </p:nvSpPr>
        <p:spPr>
          <a:xfrm>
            <a:off x="5971032" y="5788152"/>
            <a:ext cx="3291840" cy="493776"/>
          </a:xfrm>
          <a:prstGeom prst="rect">
            <a:avLst/>
          </a:prstGeom>
          <a:noFill/>
          <a:ln/>
        </p:spPr>
        <p:txBody>
          <a:bodyPr wrap="squar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Restaurant / Café – supports Table Bookings</a:t>
            </a:r>
            <a:endParaRPr lang="en-US" sz="1530" dirty="0"/>
          </a:p>
        </p:txBody>
      </p:sp>
      <p:sp>
        <p:nvSpPr>
          <p:cNvPr id="36" name="Text 11"/>
          <p:cNvSpPr/>
          <p:nvPr/>
        </p:nvSpPr>
        <p:spPr>
          <a:xfrm>
            <a:off x="7754112" y="3300984"/>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0A0A0A"/>
                </a:solidFill>
                <a:latin typeface="思源黑体-Medium" pitchFamily="34" charset="0"/>
                <a:ea typeface="思源黑体-Medium" pitchFamily="34" charset="-122"/>
                <a:cs typeface="思源黑体-Medium" pitchFamily="34" charset="-120"/>
              </a:rPr>
              <a:t>2</a:t>
            </a:r>
            <a:endParaRPr lang="en-US" sz="1920" dirty="0"/>
          </a:p>
        </p:txBody>
      </p:sp>
      <p:sp>
        <p:nvSpPr>
          <p:cNvPr id="37" name="Text 12"/>
          <p:cNvSpPr/>
          <p:nvPr/>
        </p:nvSpPr>
        <p:spPr>
          <a:xfrm>
            <a:off x="8211312" y="3282696"/>
            <a:ext cx="5532120" cy="246888"/>
          </a:xfrm>
          <a:prstGeom prst="rect">
            <a:avLst/>
          </a:prstGeom>
          <a:noFill/>
          <a:ln/>
        </p:spPr>
        <p:txBody>
          <a:bodyPr wrap="non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View their services or products</a:t>
            </a:r>
            <a:endParaRPr lang="en-US" sz="1530" dirty="0"/>
          </a:p>
        </p:txBody>
      </p:sp>
      <p:sp>
        <p:nvSpPr>
          <p:cNvPr id="38" name="Text 13"/>
          <p:cNvSpPr/>
          <p:nvPr/>
        </p:nvSpPr>
        <p:spPr>
          <a:xfrm>
            <a:off x="7754112" y="4306824"/>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0A0A0A"/>
                </a:solidFill>
                <a:latin typeface="思源黑体-Medium" pitchFamily="34" charset="0"/>
                <a:ea typeface="思源黑体-Medium" pitchFamily="34" charset="-122"/>
                <a:cs typeface="思源黑体-Medium" pitchFamily="34" charset="-120"/>
              </a:rPr>
              <a:t>4</a:t>
            </a:r>
            <a:endParaRPr lang="en-US" sz="1920" dirty="0"/>
          </a:p>
        </p:txBody>
      </p:sp>
      <p:sp>
        <p:nvSpPr>
          <p:cNvPr id="39" name="Text 14"/>
          <p:cNvSpPr/>
          <p:nvPr/>
        </p:nvSpPr>
        <p:spPr>
          <a:xfrm>
            <a:off x="8211312" y="4288536"/>
            <a:ext cx="5532120" cy="246888"/>
          </a:xfrm>
          <a:prstGeom prst="rect">
            <a:avLst/>
          </a:prstGeom>
          <a:noFill/>
          <a:ln/>
        </p:spPr>
        <p:txBody>
          <a:bodyPr wrap="non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Track their bookings</a:t>
            </a:r>
            <a:endParaRPr lang="en-US" sz="1530" dirty="0"/>
          </a:p>
        </p:txBody>
      </p:sp>
      <p:sp>
        <p:nvSpPr>
          <p:cNvPr id="40" name="Text 15"/>
          <p:cNvSpPr/>
          <p:nvPr/>
        </p:nvSpPr>
        <p:spPr>
          <a:xfrm>
            <a:off x="9994392" y="5797296"/>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0A0A0A"/>
                </a:solidFill>
                <a:latin typeface="思源黑体-Medium" pitchFamily="34" charset="0"/>
                <a:ea typeface="思源黑体-Medium" pitchFamily="34" charset="-122"/>
                <a:cs typeface="思源黑体-Medium" pitchFamily="34" charset="-120"/>
              </a:rPr>
              <a:t>3</a:t>
            </a:r>
            <a:endParaRPr lang="en-US" sz="1920" dirty="0"/>
          </a:p>
        </p:txBody>
      </p:sp>
      <p:sp>
        <p:nvSpPr>
          <p:cNvPr id="41" name="Text 16"/>
          <p:cNvSpPr/>
          <p:nvPr/>
        </p:nvSpPr>
        <p:spPr>
          <a:xfrm>
            <a:off x="10451592" y="5788152"/>
            <a:ext cx="3291840" cy="493776"/>
          </a:xfrm>
          <a:prstGeom prst="rect">
            <a:avLst/>
          </a:prstGeom>
          <a:noFill/>
          <a:ln/>
        </p:spPr>
        <p:txBody>
          <a:bodyPr wrap="square" lIns="0" tIns="0" rIns="0" bIns="0" rtlCol="0" anchor="ctr"/>
          <a:lstStyle/>
          <a:p>
            <a:pPr marL="0" indent="0" algn="l">
              <a:lnSpc>
                <a:spcPts val="1920"/>
              </a:lnSpc>
              <a:buNone/>
            </a:pPr>
            <a:r>
              <a:rPr lang="en-US" sz="1530" dirty="0">
                <a:solidFill>
                  <a:srgbClr val="585958"/>
                </a:solidFill>
                <a:latin typeface="思源黑体-Medium" pitchFamily="34" charset="0"/>
                <a:ea typeface="思源黑体-Medium" pitchFamily="34" charset="-122"/>
                <a:cs typeface="思源黑体-Medium" pitchFamily="34" charset="-120"/>
              </a:rPr>
              <a:t>Retail / Grocery – handles Product Orders (without delivery for now)</a:t>
            </a:r>
            <a:endParaRPr lang="en-US" sz="153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5800" y="5806440"/>
            <a:ext cx="13267944" cy="27432"/>
          </a:xfrm>
          <a:prstGeom prst="rect">
            <a:avLst/>
          </a:prstGeom>
        </p:spPr>
      </p:pic>
      <p:sp>
        <p:nvSpPr>
          <p:cNvPr id="5" name="Text 0"/>
          <p:cNvSpPr/>
          <p:nvPr/>
        </p:nvSpPr>
        <p:spPr>
          <a:xfrm>
            <a:off x="685800" y="1773936"/>
            <a:ext cx="13267944" cy="1828800"/>
          </a:xfrm>
          <a:prstGeom prst="rect">
            <a:avLst/>
          </a:prstGeom>
          <a:noFill/>
          <a:ln/>
        </p:spPr>
        <p:txBody>
          <a:bodyPr wrap="none" lIns="0" tIns="0" rIns="0" bIns="0" rtlCol="0" anchor="ctr"/>
          <a:lstStyle/>
          <a:p>
            <a:pPr marL="0" indent="0" algn="l">
              <a:lnSpc>
                <a:spcPts val="14400"/>
              </a:lnSpc>
              <a:buNone/>
            </a:pPr>
            <a:r>
              <a:rPr lang="en-US" sz="11520" dirty="0">
                <a:solidFill>
                  <a:srgbClr val="315934"/>
                </a:solidFill>
                <a:latin typeface="思源黑体-Medium" pitchFamily="34" charset="0"/>
                <a:ea typeface="思源黑体-Medium" pitchFamily="34" charset="-122"/>
                <a:cs typeface="思源黑体-Medium" pitchFamily="34" charset="-120"/>
              </a:rPr>
              <a:t>02</a:t>
            </a:r>
            <a:endParaRPr lang="en-US" sz="11520" dirty="0"/>
          </a:p>
        </p:txBody>
      </p:sp>
      <p:sp>
        <p:nvSpPr>
          <p:cNvPr id="6" name="Text 1"/>
          <p:cNvSpPr/>
          <p:nvPr/>
        </p:nvSpPr>
        <p:spPr>
          <a:xfrm>
            <a:off x="685800" y="3822192"/>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7" name="Text 2"/>
          <p:cNvSpPr/>
          <p:nvPr/>
        </p:nvSpPr>
        <p:spPr>
          <a:xfrm>
            <a:off x="685800" y="4288536"/>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8" name="Text 3"/>
          <p:cNvSpPr/>
          <p:nvPr/>
        </p:nvSpPr>
        <p:spPr>
          <a:xfrm>
            <a:off x="685800" y="4745736"/>
            <a:ext cx="13267944" cy="841248"/>
          </a:xfrm>
          <a:prstGeom prst="rect">
            <a:avLst/>
          </a:prstGeom>
          <a:noFill/>
          <a:ln/>
        </p:spPr>
        <p:txBody>
          <a:bodyPr wrap="none" lIns="0" tIns="0" rIns="0" bIns="0" rtlCol="0" anchor="ctr"/>
          <a:lstStyle/>
          <a:p>
            <a:pPr marL="0" indent="0" algn="r">
              <a:lnSpc>
                <a:spcPts val="6620"/>
              </a:lnSpc>
              <a:buNone/>
            </a:pPr>
            <a:r>
              <a:rPr lang="en-US" sz="5290" dirty="0">
                <a:solidFill>
                  <a:srgbClr val="315934"/>
                </a:solidFill>
                <a:latin typeface="思源黑体-Medium" pitchFamily="34" charset="0"/>
                <a:ea typeface="思源黑体-Medium" pitchFamily="34" charset="-122"/>
                <a:cs typeface="思源黑体-Medium" pitchFamily="34" charset="-120"/>
              </a:rPr>
              <a:t>PREAMBLE</a:t>
            </a:r>
            <a:endParaRPr lang="en-US" sz="5290" dirty="0"/>
          </a:p>
        </p:txBody>
      </p:sp>
      <p:sp>
        <p:nvSpPr>
          <p:cNvPr id="9" name="Text 4"/>
          <p:cNvSpPr/>
          <p:nvPr/>
        </p:nvSpPr>
        <p:spPr>
          <a:xfrm>
            <a:off x="685800" y="6053328"/>
            <a:ext cx="13267944" cy="201168"/>
          </a:xfrm>
          <a:prstGeom prst="rect">
            <a:avLst/>
          </a:prstGeom>
          <a:noFill/>
          <a:ln/>
        </p:spPr>
        <p:txBody>
          <a:bodyPr wrap="none" lIns="0" tIns="0" rIns="0" bIns="0" rtlCol="0" anchor="ctr"/>
          <a:lstStyle/>
          <a:p>
            <a:pPr marL="0" indent="0" algn="l">
              <a:lnSpc>
                <a:spcPts val="1530"/>
              </a:lnSpc>
              <a:buNone/>
            </a:pPr>
            <a:r>
              <a:rPr lang="en-US" sz="1220" dirty="0">
                <a:solidFill>
                  <a:srgbClr val="585958"/>
                </a:solidFill>
                <a:latin typeface="思源黑体-Medium" pitchFamily="34" charset="0"/>
                <a:ea typeface="思源黑体-Medium" pitchFamily="34" charset="-122"/>
                <a:cs typeface="思源黑体-Medium" pitchFamily="34" charset="-120"/>
              </a:rPr>
              <a:t> </a:t>
            </a:r>
            <a:endParaRPr lang="en-US" sz="122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22302" y="11151"/>
            <a:ext cx="14630400" cy="8265730"/>
          </a:xfrm>
          <a:prstGeom prst="rect">
            <a:avLst/>
          </a:prstGeom>
        </p:spPr>
      </p:pic>
      <p:pic>
        <p:nvPicPr>
          <p:cNvPr id="4" name="Image 2" descr="preencoded.png"/>
          <p:cNvPicPr>
            <a:picLocks noChangeAspect="1"/>
          </p:cNvPicPr>
          <p:nvPr/>
        </p:nvPicPr>
        <p:blipFill>
          <a:blip r:embed="rId4"/>
          <a:stretch>
            <a:fillRect/>
          </a:stretch>
        </p:blipFill>
        <p:spPr>
          <a:xfrm>
            <a:off x="704088" y="1261872"/>
            <a:ext cx="6556248" cy="429768"/>
          </a:xfrm>
          <a:prstGeom prst="rect">
            <a:avLst/>
          </a:prstGeom>
        </p:spPr>
      </p:pic>
      <p:pic>
        <p:nvPicPr>
          <p:cNvPr id="5" name="Image 3" descr="preencoded.png"/>
          <p:cNvPicPr>
            <a:picLocks noChangeAspect="1"/>
          </p:cNvPicPr>
          <p:nvPr/>
        </p:nvPicPr>
        <p:blipFill>
          <a:blip r:embed="rId4"/>
          <a:stretch>
            <a:fillRect/>
          </a:stretch>
        </p:blipFill>
        <p:spPr>
          <a:xfrm>
            <a:off x="704088" y="1828800"/>
            <a:ext cx="6556248" cy="429768"/>
          </a:xfrm>
          <a:prstGeom prst="rect">
            <a:avLst/>
          </a:prstGeom>
        </p:spPr>
      </p:pic>
      <p:pic>
        <p:nvPicPr>
          <p:cNvPr id="6" name="Image 4" descr="preencoded.png"/>
          <p:cNvPicPr>
            <a:picLocks noChangeAspect="1"/>
          </p:cNvPicPr>
          <p:nvPr/>
        </p:nvPicPr>
        <p:blipFill>
          <a:blip r:embed="rId4"/>
          <a:stretch>
            <a:fillRect/>
          </a:stretch>
        </p:blipFill>
        <p:spPr>
          <a:xfrm>
            <a:off x="704088" y="2395728"/>
            <a:ext cx="6556248" cy="429768"/>
          </a:xfrm>
          <a:prstGeom prst="rect">
            <a:avLst/>
          </a:prstGeom>
        </p:spPr>
      </p:pic>
      <p:pic>
        <p:nvPicPr>
          <p:cNvPr id="7" name="Image 5" descr="preencoded.png"/>
          <p:cNvPicPr>
            <a:picLocks noChangeAspect="1"/>
          </p:cNvPicPr>
          <p:nvPr/>
        </p:nvPicPr>
        <p:blipFill>
          <a:blip r:embed="rId4"/>
          <a:stretch>
            <a:fillRect/>
          </a:stretch>
        </p:blipFill>
        <p:spPr>
          <a:xfrm>
            <a:off x="704088" y="3227832"/>
            <a:ext cx="6556248" cy="429768"/>
          </a:xfrm>
          <a:prstGeom prst="rect">
            <a:avLst/>
          </a:prstGeom>
        </p:spPr>
      </p:pic>
      <p:pic>
        <p:nvPicPr>
          <p:cNvPr id="9" name="Image 7" descr="preencoded.png"/>
          <p:cNvPicPr>
            <a:picLocks noChangeAspect="1"/>
          </p:cNvPicPr>
          <p:nvPr/>
        </p:nvPicPr>
        <p:blipFill>
          <a:blip r:embed="rId4"/>
          <a:stretch>
            <a:fillRect/>
          </a:stretch>
        </p:blipFill>
        <p:spPr>
          <a:xfrm>
            <a:off x="704088" y="4361688"/>
            <a:ext cx="6556248" cy="429768"/>
          </a:xfrm>
          <a:prstGeom prst="rect">
            <a:avLst/>
          </a:prstGeom>
        </p:spPr>
      </p:pic>
      <p:pic>
        <p:nvPicPr>
          <p:cNvPr id="10" name="Image 8" descr="preencoded.png"/>
          <p:cNvPicPr>
            <a:picLocks noChangeAspect="1"/>
          </p:cNvPicPr>
          <p:nvPr/>
        </p:nvPicPr>
        <p:blipFill>
          <a:blip r:embed="rId5"/>
          <a:stretch>
            <a:fillRect/>
          </a:stretch>
        </p:blipFill>
        <p:spPr>
          <a:xfrm>
            <a:off x="704088" y="5193792"/>
            <a:ext cx="6556248" cy="813816"/>
          </a:xfrm>
          <a:prstGeom prst="rect">
            <a:avLst/>
          </a:prstGeom>
        </p:spPr>
      </p:pic>
      <p:pic>
        <p:nvPicPr>
          <p:cNvPr id="11" name="Image 9" descr="preencoded.png"/>
          <p:cNvPicPr>
            <a:picLocks noChangeAspect="1"/>
          </p:cNvPicPr>
          <p:nvPr/>
        </p:nvPicPr>
        <p:blipFill>
          <a:blip r:embed="rId4"/>
          <a:stretch>
            <a:fillRect/>
          </a:stretch>
        </p:blipFill>
        <p:spPr>
          <a:xfrm>
            <a:off x="594360" y="6144768"/>
            <a:ext cx="6556248" cy="429768"/>
          </a:xfrm>
          <a:prstGeom prst="rect">
            <a:avLst/>
          </a:prstGeom>
        </p:spPr>
      </p:pic>
      <p:pic>
        <p:nvPicPr>
          <p:cNvPr id="12" name="Image 10" descr="preencoded.png"/>
          <p:cNvPicPr>
            <a:picLocks noChangeAspect="1"/>
          </p:cNvPicPr>
          <p:nvPr/>
        </p:nvPicPr>
        <p:blipFill>
          <a:blip r:embed="rId4"/>
          <a:stretch>
            <a:fillRect/>
          </a:stretch>
        </p:blipFill>
        <p:spPr>
          <a:xfrm>
            <a:off x="704088" y="6976872"/>
            <a:ext cx="6556248" cy="429768"/>
          </a:xfrm>
          <a:prstGeom prst="rect">
            <a:avLst/>
          </a:prstGeom>
        </p:spPr>
      </p:pic>
      <p:pic>
        <p:nvPicPr>
          <p:cNvPr id="13" name="Image 11" descr="preencoded.png"/>
          <p:cNvPicPr>
            <a:picLocks noChangeAspect="1"/>
          </p:cNvPicPr>
          <p:nvPr/>
        </p:nvPicPr>
        <p:blipFill>
          <a:blip r:embed="rId4"/>
          <a:stretch>
            <a:fillRect/>
          </a:stretch>
        </p:blipFill>
        <p:spPr>
          <a:xfrm>
            <a:off x="7388352" y="1261872"/>
            <a:ext cx="6556248" cy="429768"/>
          </a:xfrm>
          <a:prstGeom prst="rect">
            <a:avLst/>
          </a:prstGeom>
        </p:spPr>
      </p:pic>
      <p:pic>
        <p:nvPicPr>
          <p:cNvPr id="14" name="Image 12" descr="preencoded.png"/>
          <p:cNvPicPr>
            <a:picLocks noChangeAspect="1"/>
          </p:cNvPicPr>
          <p:nvPr/>
        </p:nvPicPr>
        <p:blipFill>
          <a:blip r:embed="rId4"/>
          <a:stretch>
            <a:fillRect/>
          </a:stretch>
        </p:blipFill>
        <p:spPr>
          <a:xfrm>
            <a:off x="704088" y="7543800"/>
            <a:ext cx="6556248" cy="429768"/>
          </a:xfrm>
          <a:prstGeom prst="rect">
            <a:avLst/>
          </a:prstGeom>
        </p:spPr>
      </p:pic>
      <p:pic>
        <p:nvPicPr>
          <p:cNvPr id="15" name="Image 13" descr="preencoded.png"/>
          <p:cNvPicPr>
            <a:picLocks noChangeAspect="1"/>
          </p:cNvPicPr>
          <p:nvPr/>
        </p:nvPicPr>
        <p:blipFill>
          <a:blip r:embed="rId4"/>
          <a:stretch>
            <a:fillRect/>
          </a:stretch>
        </p:blipFill>
        <p:spPr>
          <a:xfrm>
            <a:off x="7388352" y="1828800"/>
            <a:ext cx="6556248" cy="429768"/>
          </a:xfrm>
          <a:prstGeom prst="rect">
            <a:avLst/>
          </a:prstGeom>
        </p:spPr>
      </p:pic>
      <p:pic>
        <p:nvPicPr>
          <p:cNvPr id="16" name="Image 14" descr="preencoded.png"/>
          <p:cNvPicPr>
            <a:picLocks noChangeAspect="1"/>
          </p:cNvPicPr>
          <p:nvPr/>
        </p:nvPicPr>
        <p:blipFill>
          <a:blip r:embed="rId4"/>
          <a:stretch>
            <a:fillRect/>
          </a:stretch>
        </p:blipFill>
        <p:spPr>
          <a:xfrm>
            <a:off x="7388352" y="2395728"/>
            <a:ext cx="6556248" cy="429768"/>
          </a:xfrm>
          <a:prstGeom prst="rect">
            <a:avLst/>
          </a:prstGeom>
        </p:spPr>
      </p:pic>
      <p:pic>
        <p:nvPicPr>
          <p:cNvPr id="17" name="Image 15" descr="preencoded.png"/>
          <p:cNvPicPr>
            <a:picLocks noChangeAspect="1"/>
          </p:cNvPicPr>
          <p:nvPr/>
        </p:nvPicPr>
        <p:blipFill>
          <a:blip r:embed="rId4"/>
          <a:stretch>
            <a:fillRect/>
          </a:stretch>
        </p:blipFill>
        <p:spPr>
          <a:xfrm>
            <a:off x="7388352" y="3227832"/>
            <a:ext cx="6556248" cy="429768"/>
          </a:xfrm>
          <a:prstGeom prst="rect">
            <a:avLst/>
          </a:prstGeom>
        </p:spPr>
      </p:pic>
      <p:pic>
        <p:nvPicPr>
          <p:cNvPr id="19" name="Image 17" descr="preencoded.png"/>
          <p:cNvPicPr>
            <a:picLocks noChangeAspect="1"/>
          </p:cNvPicPr>
          <p:nvPr/>
        </p:nvPicPr>
        <p:blipFill>
          <a:blip r:embed="rId4"/>
          <a:stretch>
            <a:fillRect/>
          </a:stretch>
        </p:blipFill>
        <p:spPr>
          <a:xfrm>
            <a:off x="7388352" y="3794760"/>
            <a:ext cx="6556248" cy="429768"/>
          </a:xfrm>
          <a:prstGeom prst="rect">
            <a:avLst/>
          </a:prstGeom>
        </p:spPr>
      </p:pic>
      <p:pic>
        <p:nvPicPr>
          <p:cNvPr id="20" name="Image 18" descr="preencoded.png"/>
          <p:cNvPicPr>
            <a:picLocks noChangeAspect="1"/>
          </p:cNvPicPr>
          <p:nvPr/>
        </p:nvPicPr>
        <p:blipFill>
          <a:blip r:embed="rId4"/>
          <a:stretch>
            <a:fillRect/>
          </a:stretch>
        </p:blipFill>
        <p:spPr>
          <a:xfrm>
            <a:off x="7388352" y="4361688"/>
            <a:ext cx="6556248" cy="429768"/>
          </a:xfrm>
          <a:prstGeom prst="rect">
            <a:avLst/>
          </a:prstGeom>
        </p:spPr>
      </p:pic>
      <p:pic>
        <p:nvPicPr>
          <p:cNvPr id="21" name="Image 19" descr="preencoded.png"/>
          <p:cNvPicPr>
            <a:picLocks noChangeAspect="1"/>
          </p:cNvPicPr>
          <p:nvPr/>
        </p:nvPicPr>
        <p:blipFill>
          <a:blip r:embed="rId5"/>
          <a:stretch>
            <a:fillRect/>
          </a:stretch>
        </p:blipFill>
        <p:spPr>
          <a:xfrm>
            <a:off x="7477896" y="5230368"/>
            <a:ext cx="6556248" cy="813816"/>
          </a:xfrm>
          <a:prstGeom prst="rect">
            <a:avLst/>
          </a:prstGeom>
        </p:spPr>
      </p:pic>
      <p:pic>
        <p:nvPicPr>
          <p:cNvPr id="22" name="Image 20" descr="preencoded.png"/>
          <p:cNvPicPr>
            <a:picLocks noChangeAspect="1"/>
          </p:cNvPicPr>
          <p:nvPr/>
        </p:nvPicPr>
        <p:blipFill>
          <a:blip r:embed="rId4"/>
          <a:stretch>
            <a:fillRect/>
          </a:stretch>
        </p:blipFill>
        <p:spPr>
          <a:xfrm>
            <a:off x="7388352" y="6144768"/>
            <a:ext cx="6556248" cy="429768"/>
          </a:xfrm>
          <a:prstGeom prst="rect">
            <a:avLst/>
          </a:prstGeom>
        </p:spPr>
      </p:pic>
      <p:pic>
        <p:nvPicPr>
          <p:cNvPr id="23" name="Image 21" descr="preencoded.png"/>
          <p:cNvPicPr>
            <a:picLocks noChangeAspect="1"/>
          </p:cNvPicPr>
          <p:nvPr/>
        </p:nvPicPr>
        <p:blipFill>
          <a:blip r:embed="rId4"/>
          <a:stretch>
            <a:fillRect/>
          </a:stretch>
        </p:blipFill>
        <p:spPr>
          <a:xfrm>
            <a:off x="7388352" y="6976872"/>
            <a:ext cx="6556248" cy="429768"/>
          </a:xfrm>
          <a:prstGeom prst="rect">
            <a:avLst/>
          </a:prstGeom>
        </p:spPr>
      </p:pic>
      <p:pic>
        <p:nvPicPr>
          <p:cNvPr id="24" name="Image 22" descr="preencoded.png"/>
          <p:cNvPicPr>
            <a:picLocks noChangeAspect="1"/>
          </p:cNvPicPr>
          <p:nvPr/>
        </p:nvPicPr>
        <p:blipFill>
          <a:blip r:embed="rId4"/>
          <a:stretch>
            <a:fillRect/>
          </a:stretch>
        </p:blipFill>
        <p:spPr>
          <a:xfrm>
            <a:off x="7388352" y="7543800"/>
            <a:ext cx="6556248" cy="429768"/>
          </a:xfrm>
          <a:prstGeom prst="rect">
            <a:avLst/>
          </a:prstGeom>
        </p:spPr>
      </p:pic>
      <p:pic>
        <p:nvPicPr>
          <p:cNvPr id="25" name="Image 23" descr="preencoded.png"/>
          <p:cNvPicPr>
            <a:picLocks noChangeAspect="1"/>
          </p:cNvPicPr>
          <p:nvPr/>
        </p:nvPicPr>
        <p:blipFill>
          <a:blip r:embed="rId6"/>
          <a:stretch>
            <a:fillRect/>
          </a:stretch>
        </p:blipFill>
        <p:spPr>
          <a:xfrm>
            <a:off x="704088" y="11841480"/>
            <a:ext cx="6556248" cy="585216"/>
          </a:xfrm>
          <a:prstGeom prst="rect">
            <a:avLst/>
          </a:prstGeom>
        </p:spPr>
      </p:pic>
      <p:pic>
        <p:nvPicPr>
          <p:cNvPr id="26" name="Image 24" descr="preencoded.png"/>
          <p:cNvPicPr>
            <a:picLocks noChangeAspect="1"/>
          </p:cNvPicPr>
          <p:nvPr/>
        </p:nvPicPr>
        <p:blipFill>
          <a:blip r:embed="rId4"/>
          <a:stretch>
            <a:fillRect/>
          </a:stretch>
        </p:blipFill>
        <p:spPr>
          <a:xfrm>
            <a:off x="704088" y="12554712"/>
            <a:ext cx="6556248" cy="429768"/>
          </a:xfrm>
          <a:prstGeom prst="rect">
            <a:avLst/>
          </a:prstGeom>
        </p:spPr>
      </p:pic>
      <p:pic>
        <p:nvPicPr>
          <p:cNvPr id="27" name="Image 25" descr="preencoded.png"/>
          <p:cNvPicPr>
            <a:picLocks noChangeAspect="1"/>
          </p:cNvPicPr>
          <p:nvPr/>
        </p:nvPicPr>
        <p:blipFill>
          <a:blip r:embed="rId6"/>
          <a:stretch>
            <a:fillRect/>
          </a:stretch>
        </p:blipFill>
        <p:spPr>
          <a:xfrm>
            <a:off x="7388352" y="11841480"/>
            <a:ext cx="6556248" cy="585216"/>
          </a:xfrm>
          <a:prstGeom prst="rect">
            <a:avLst/>
          </a:prstGeom>
        </p:spPr>
      </p:pic>
      <p:pic>
        <p:nvPicPr>
          <p:cNvPr id="28" name="Image 26" descr="preencoded.png"/>
          <p:cNvPicPr>
            <a:picLocks noChangeAspect="1"/>
          </p:cNvPicPr>
          <p:nvPr/>
        </p:nvPicPr>
        <p:blipFill>
          <a:blip r:embed="rId4"/>
          <a:stretch>
            <a:fillRect/>
          </a:stretch>
        </p:blipFill>
        <p:spPr>
          <a:xfrm>
            <a:off x="7388352" y="12554712"/>
            <a:ext cx="6556248" cy="429768"/>
          </a:xfrm>
          <a:prstGeom prst="rect">
            <a:avLst/>
          </a:prstGeom>
        </p:spPr>
      </p:pic>
      <p:pic>
        <p:nvPicPr>
          <p:cNvPr id="29" name="Image 27" descr="preencoded.png"/>
          <p:cNvPicPr>
            <a:picLocks noChangeAspect="1"/>
          </p:cNvPicPr>
          <p:nvPr/>
        </p:nvPicPr>
        <p:blipFill>
          <a:blip r:embed="rId7"/>
          <a:stretch>
            <a:fillRect/>
          </a:stretch>
        </p:blipFill>
        <p:spPr>
          <a:xfrm>
            <a:off x="1133856" y="1371600"/>
            <a:ext cx="6016752" cy="219456"/>
          </a:xfrm>
          <a:prstGeom prst="rect">
            <a:avLst/>
          </a:prstGeom>
        </p:spPr>
      </p:pic>
      <p:pic>
        <p:nvPicPr>
          <p:cNvPr id="30" name="Image 28" descr="preencoded.png"/>
          <p:cNvPicPr>
            <a:picLocks noChangeAspect="1"/>
          </p:cNvPicPr>
          <p:nvPr/>
        </p:nvPicPr>
        <p:blipFill>
          <a:blip r:embed="rId7"/>
          <a:stretch>
            <a:fillRect/>
          </a:stretch>
        </p:blipFill>
        <p:spPr>
          <a:xfrm>
            <a:off x="1133856" y="1938528"/>
            <a:ext cx="6016752" cy="219456"/>
          </a:xfrm>
          <a:prstGeom prst="rect">
            <a:avLst/>
          </a:prstGeom>
        </p:spPr>
      </p:pic>
      <p:pic>
        <p:nvPicPr>
          <p:cNvPr id="31" name="Image 29" descr="preencoded.png"/>
          <p:cNvPicPr>
            <a:picLocks noChangeAspect="1"/>
          </p:cNvPicPr>
          <p:nvPr/>
        </p:nvPicPr>
        <p:blipFill>
          <a:blip r:embed="rId7"/>
          <a:stretch>
            <a:fillRect/>
          </a:stretch>
        </p:blipFill>
        <p:spPr>
          <a:xfrm>
            <a:off x="1133856" y="2505456"/>
            <a:ext cx="6016752" cy="219456"/>
          </a:xfrm>
          <a:prstGeom prst="rect">
            <a:avLst/>
          </a:prstGeom>
        </p:spPr>
      </p:pic>
      <p:pic>
        <p:nvPicPr>
          <p:cNvPr id="32" name="Image 30" descr="preencoded.png"/>
          <p:cNvPicPr>
            <a:picLocks noChangeAspect="1"/>
          </p:cNvPicPr>
          <p:nvPr/>
        </p:nvPicPr>
        <p:blipFill>
          <a:blip r:embed="rId7"/>
          <a:stretch>
            <a:fillRect/>
          </a:stretch>
        </p:blipFill>
        <p:spPr>
          <a:xfrm>
            <a:off x="1133856" y="3337560"/>
            <a:ext cx="6016752" cy="219456"/>
          </a:xfrm>
          <a:prstGeom prst="rect">
            <a:avLst/>
          </a:prstGeom>
        </p:spPr>
      </p:pic>
      <p:pic>
        <p:nvPicPr>
          <p:cNvPr id="33" name="Image 31" descr="preencoded.png"/>
          <p:cNvPicPr>
            <a:picLocks noChangeAspect="1"/>
          </p:cNvPicPr>
          <p:nvPr/>
        </p:nvPicPr>
        <p:blipFill>
          <a:blip r:embed="rId7"/>
          <a:stretch>
            <a:fillRect/>
          </a:stretch>
        </p:blipFill>
        <p:spPr>
          <a:xfrm>
            <a:off x="1133856" y="3904488"/>
            <a:ext cx="6016752" cy="219456"/>
          </a:xfrm>
          <a:prstGeom prst="rect">
            <a:avLst/>
          </a:prstGeom>
        </p:spPr>
      </p:pic>
      <p:pic>
        <p:nvPicPr>
          <p:cNvPr id="34" name="Image 32" descr="preencoded.png"/>
          <p:cNvPicPr>
            <a:picLocks noChangeAspect="1"/>
          </p:cNvPicPr>
          <p:nvPr/>
        </p:nvPicPr>
        <p:blipFill>
          <a:blip r:embed="rId7"/>
          <a:stretch>
            <a:fillRect/>
          </a:stretch>
        </p:blipFill>
        <p:spPr>
          <a:xfrm>
            <a:off x="1133856" y="4471416"/>
            <a:ext cx="6016752" cy="219456"/>
          </a:xfrm>
          <a:prstGeom prst="rect">
            <a:avLst/>
          </a:prstGeom>
        </p:spPr>
      </p:pic>
      <p:pic>
        <p:nvPicPr>
          <p:cNvPr id="35" name="Image 33" descr="preencoded.png"/>
          <p:cNvPicPr>
            <a:picLocks noChangeAspect="1"/>
          </p:cNvPicPr>
          <p:nvPr/>
        </p:nvPicPr>
        <p:blipFill>
          <a:blip r:embed="rId8"/>
          <a:stretch>
            <a:fillRect/>
          </a:stretch>
        </p:blipFill>
        <p:spPr>
          <a:xfrm>
            <a:off x="1133856" y="5303520"/>
            <a:ext cx="6016752" cy="603504"/>
          </a:xfrm>
          <a:prstGeom prst="rect">
            <a:avLst/>
          </a:prstGeom>
        </p:spPr>
      </p:pic>
      <p:pic>
        <p:nvPicPr>
          <p:cNvPr id="36" name="Image 34" descr="preencoded.png"/>
          <p:cNvPicPr>
            <a:picLocks noChangeAspect="1"/>
          </p:cNvPicPr>
          <p:nvPr/>
        </p:nvPicPr>
        <p:blipFill>
          <a:blip r:embed="rId7"/>
          <a:stretch>
            <a:fillRect/>
          </a:stretch>
        </p:blipFill>
        <p:spPr>
          <a:xfrm>
            <a:off x="1133856" y="6245352"/>
            <a:ext cx="6016752" cy="219456"/>
          </a:xfrm>
          <a:prstGeom prst="rect">
            <a:avLst/>
          </a:prstGeom>
        </p:spPr>
      </p:pic>
      <p:pic>
        <p:nvPicPr>
          <p:cNvPr id="37" name="Image 35" descr="preencoded.png"/>
          <p:cNvPicPr>
            <a:picLocks noChangeAspect="1"/>
          </p:cNvPicPr>
          <p:nvPr/>
        </p:nvPicPr>
        <p:blipFill>
          <a:blip r:embed="rId7"/>
          <a:stretch>
            <a:fillRect/>
          </a:stretch>
        </p:blipFill>
        <p:spPr>
          <a:xfrm>
            <a:off x="1133856" y="7086600"/>
            <a:ext cx="6016752" cy="219456"/>
          </a:xfrm>
          <a:prstGeom prst="rect">
            <a:avLst/>
          </a:prstGeom>
        </p:spPr>
      </p:pic>
      <p:pic>
        <p:nvPicPr>
          <p:cNvPr id="38" name="Image 36" descr="preencoded.png"/>
          <p:cNvPicPr>
            <a:picLocks noChangeAspect="1"/>
          </p:cNvPicPr>
          <p:nvPr/>
        </p:nvPicPr>
        <p:blipFill>
          <a:blip r:embed="rId7"/>
          <a:stretch>
            <a:fillRect/>
          </a:stretch>
        </p:blipFill>
        <p:spPr>
          <a:xfrm>
            <a:off x="1133856" y="7653528"/>
            <a:ext cx="6016752" cy="219456"/>
          </a:xfrm>
          <a:prstGeom prst="rect">
            <a:avLst/>
          </a:prstGeom>
        </p:spPr>
      </p:pic>
      <p:pic>
        <p:nvPicPr>
          <p:cNvPr id="39" name="Image 37" descr="preencoded.png"/>
          <p:cNvPicPr>
            <a:picLocks noChangeAspect="1"/>
          </p:cNvPicPr>
          <p:nvPr/>
        </p:nvPicPr>
        <p:blipFill>
          <a:blip r:embed="rId7"/>
          <a:stretch>
            <a:fillRect/>
          </a:stretch>
        </p:blipFill>
        <p:spPr>
          <a:xfrm>
            <a:off x="7818120" y="1371600"/>
            <a:ext cx="6016752" cy="219456"/>
          </a:xfrm>
          <a:prstGeom prst="rect">
            <a:avLst/>
          </a:prstGeom>
        </p:spPr>
      </p:pic>
      <p:pic>
        <p:nvPicPr>
          <p:cNvPr id="41" name="Image 39" descr="preencoded.png"/>
          <p:cNvPicPr>
            <a:picLocks noChangeAspect="1"/>
          </p:cNvPicPr>
          <p:nvPr/>
        </p:nvPicPr>
        <p:blipFill>
          <a:blip r:embed="rId7"/>
          <a:stretch>
            <a:fillRect/>
          </a:stretch>
        </p:blipFill>
        <p:spPr>
          <a:xfrm>
            <a:off x="7818120" y="2505456"/>
            <a:ext cx="6016752" cy="219456"/>
          </a:xfrm>
          <a:prstGeom prst="rect">
            <a:avLst/>
          </a:prstGeom>
        </p:spPr>
      </p:pic>
      <p:pic>
        <p:nvPicPr>
          <p:cNvPr id="42" name="Image 40" descr="preencoded.png"/>
          <p:cNvPicPr>
            <a:picLocks noChangeAspect="1"/>
          </p:cNvPicPr>
          <p:nvPr/>
        </p:nvPicPr>
        <p:blipFill>
          <a:blip r:embed="rId9"/>
          <a:stretch>
            <a:fillRect/>
          </a:stretch>
        </p:blipFill>
        <p:spPr>
          <a:xfrm>
            <a:off x="1133856" y="8211312"/>
            <a:ext cx="12701016" cy="219456"/>
          </a:xfrm>
          <a:prstGeom prst="rect">
            <a:avLst/>
          </a:prstGeom>
        </p:spPr>
      </p:pic>
      <p:pic>
        <p:nvPicPr>
          <p:cNvPr id="43" name="Image 41" descr="preencoded.png"/>
          <p:cNvPicPr>
            <a:picLocks noChangeAspect="1"/>
          </p:cNvPicPr>
          <p:nvPr/>
        </p:nvPicPr>
        <p:blipFill>
          <a:blip r:embed="rId7"/>
          <a:stretch>
            <a:fillRect/>
          </a:stretch>
        </p:blipFill>
        <p:spPr>
          <a:xfrm>
            <a:off x="7818120" y="3337560"/>
            <a:ext cx="6016752" cy="219456"/>
          </a:xfrm>
          <a:prstGeom prst="rect">
            <a:avLst/>
          </a:prstGeom>
        </p:spPr>
      </p:pic>
      <p:pic>
        <p:nvPicPr>
          <p:cNvPr id="45" name="Image 43" descr="preencoded.png"/>
          <p:cNvPicPr>
            <a:picLocks noChangeAspect="1"/>
          </p:cNvPicPr>
          <p:nvPr/>
        </p:nvPicPr>
        <p:blipFill>
          <a:blip r:embed="rId7"/>
          <a:stretch>
            <a:fillRect/>
          </a:stretch>
        </p:blipFill>
        <p:spPr>
          <a:xfrm>
            <a:off x="7818120" y="4471416"/>
            <a:ext cx="6016752" cy="219456"/>
          </a:xfrm>
          <a:prstGeom prst="rect">
            <a:avLst/>
          </a:prstGeom>
        </p:spPr>
      </p:pic>
      <p:pic>
        <p:nvPicPr>
          <p:cNvPr id="46" name="Image 44" descr="preencoded.png"/>
          <p:cNvPicPr>
            <a:picLocks noChangeAspect="1"/>
          </p:cNvPicPr>
          <p:nvPr/>
        </p:nvPicPr>
        <p:blipFill>
          <a:blip r:embed="rId8"/>
          <a:stretch>
            <a:fillRect/>
          </a:stretch>
        </p:blipFill>
        <p:spPr>
          <a:xfrm>
            <a:off x="7818120" y="5303520"/>
            <a:ext cx="6016752" cy="603504"/>
          </a:xfrm>
          <a:prstGeom prst="rect">
            <a:avLst/>
          </a:prstGeom>
        </p:spPr>
      </p:pic>
      <p:pic>
        <p:nvPicPr>
          <p:cNvPr id="47" name="Image 45" descr="preencoded.png"/>
          <p:cNvPicPr>
            <a:picLocks noChangeAspect="1"/>
          </p:cNvPicPr>
          <p:nvPr/>
        </p:nvPicPr>
        <p:blipFill>
          <a:blip r:embed="rId7"/>
          <a:stretch>
            <a:fillRect/>
          </a:stretch>
        </p:blipFill>
        <p:spPr>
          <a:xfrm>
            <a:off x="7818120" y="6245352"/>
            <a:ext cx="6016752" cy="219456"/>
          </a:xfrm>
          <a:prstGeom prst="rect">
            <a:avLst/>
          </a:prstGeom>
        </p:spPr>
      </p:pic>
      <p:pic>
        <p:nvPicPr>
          <p:cNvPr id="48" name="Image 46" descr="preencoded.png"/>
          <p:cNvPicPr>
            <a:picLocks noChangeAspect="1"/>
          </p:cNvPicPr>
          <p:nvPr/>
        </p:nvPicPr>
        <p:blipFill>
          <a:blip r:embed="rId7"/>
          <a:stretch>
            <a:fillRect/>
          </a:stretch>
        </p:blipFill>
        <p:spPr>
          <a:xfrm>
            <a:off x="7818120" y="7086600"/>
            <a:ext cx="6016752" cy="219456"/>
          </a:xfrm>
          <a:prstGeom prst="rect">
            <a:avLst/>
          </a:prstGeom>
        </p:spPr>
      </p:pic>
      <p:pic>
        <p:nvPicPr>
          <p:cNvPr id="49" name="Image 47" descr="preencoded.png"/>
          <p:cNvPicPr>
            <a:picLocks noChangeAspect="1"/>
          </p:cNvPicPr>
          <p:nvPr/>
        </p:nvPicPr>
        <p:blipFill>
          <a:blip r:embed="rId7"/>
          <a:stretch>
            <a:fillRect/>
          </a:stretch>
        </p:blipFill>
        <p:spPr>
          <a:xfrm>
            <a:off x="7818120" y="7653528"/>
            <a:ext cx="6016752" cy="219456"/>
          </a:xfrm>
          <a:prstGeom prst="rect">
            <a:avLst/>
          </a:prstGeom>
        </p:spPr>
      </p:pic>
      <p:pic>
        <p:nvPicPr>
          <p:cNvPr id="50" name="Image 48" descr="preencoded.png"/>
          <p:cNvPicPr>
            <a:picLocks noChangeAspect="1"/>
          </p:cNvPicPr>
          <p:nvPr/>
        </p:nvPicPr>
        <p:blipFill>
          <a:blip r:embed="rId10"/>
          <a:stretch>
            <a:fillRect/>
          </a:stretch>
        </p:blipFill>
        <p:spPr>
          <a:xfrm>
            <a:off x="1133856" y="11951208"/>
            <a:ext cx="6016752" cy="365760"/>
          </a:xfrm>
          <a:prstGeom prst="rect">
            <a:avLst/>
          </a:prstGeom>
        </p:spPr>
      </p:pic>
      <p:pic>
        <p:nvPicPr>
          <p:cNvPr id="51" name="Image 49" descr="preencoded.png"/>
          <p:cNvPicPr>
            <a:picLocks noChangeAspect="1"/>
          </p:cNvPicPr>
          <p:nvPr/>
        </p:nvPicPr>
        <p:blipFill>
          <a:blip r:embed="rId7"/>
          <a:stretch>
            <a:fillRect/>
          </a:stretch>
        </p:blipFill>
        <p:spPr>
          <a:xfrm>
            <a:off x="1133856" y="12664440"/>
            <a:ext cx="6016752" cy="219456"/>
          </a:xfrm>
          <a:prstGeom prst="rect">
            <a:avLst/>
          </a:prstGeom>
        </p:spPr>
      </p:pic>
      <p:pic>
        <p:nvPicPr>
          <p:cNvPr id="52" name="Image 50" descr="preencoded.png"/>
          <p:cNvPicPr>
            <a:picLocks noChangeAspect="1"/>
          </p:cNvPicPr>
          <p:nvPr/>
        </p:nvPicPr>
        <p:blipFill>
          <a:blip r:embed="rId10"/>
          <a:stretch>
            <a:fillRect/>
          </a:stretch>
        </p:blipFill>
        <p:spPr>
          <a:xfrm>
            <a:off x="7818120" y="11951208"/>
            <a:ext cx="6016752" cy="365760"/>
          </a:xfrm>
          <a:prstGeom prst="rect">
            <a:avLst/>
          </a:prstGeom>
        </p:spPr>
      </p:pic>
      <p:pic>
        <p:nvPicPr>
          <p:cNvPr id="53" name="Image 51" descr="preencoded.png"/>
          <p:cNvPicPr>
            <a:picLocks noChangeAspect="1"/>
          </p:cNvPicPr>
          <p:nvPr/>
        </p:nvPicPr>
        <p:blipFill>
          <a:blip r:embed="rId7"/>
          <a:stretch>
            <a:fillRect/>
          </a:stretch>
        </p:blipFill>
        <p:spPr>
          <a:xfrm>
            <a:off x="7818120" y="12664440"/>
            <a:ext cx="6016752" cy="219456"/>
          </a:xfrm>
          <a:prstGeom prst="rect">
            <a:avLst/>
          </a:prstGeom>
        </p:spPr>
      </p:pic>
      <p:sp>
        <p:nvSpPr>
          <p:cNvPr id="79" name="Text 0"/>
          <p:cNvSpPr/>
          <p:nvPr/>
        </p:nvSpPr>
        <p:spPr>
          <a:xfrm>
            <a:off x="626364" y="393192"/>
            <a:ext cx="13267944" cy="338328"/>
          </a:xfrm>
          <a:prstGeom prst="rect">
            <a:avLst/>
          </a:prstGeom>
          <a:noFill/>
          <a:ln/>
        </p:spPr>
        <p:txBody>
          <a:bodyPr wrap="none" lIns="0" tIns="0" rIns="0" bIns="0" rtlCol="0" anchor="ctr"/>
          <a:lstStyle/>
          <a:p>
            <a:pPr marL="0" indent="0" algn="l">
              <a:lnSpc>
                <a:spcPts val="2640"/>
              </a:lnSpc>
              <a:buNone/>
            </a:pPr>
            <a:r>
              <a:rPr lang="en-US" sz="2110" dirty="0">
                <a:solidFill>
                  <a:srgbClr val="315934"/>
                </a:solidFill>
                <a:latin typeface="思源黑体-Medium" pitchFamily="34" charset="0"/>
                <a:ea typeface="思源黑体-Medium" pitchFamily="34" charset="-122"/>
                <a:cs typeface="思源黑体-Medium" pitchFamily="34" charset="-120"/>
              </a:rPr>
              <a:t>Module Description</a:t>
            </a:r>
            <a:endParaRPr lang="en-US" sz="2110" dirty="0"/>
          </a:p>
        </p:txBody>
      </p:sp>
      <p:sp>
        <p:nvSpPr>
          <p:cNvPr id="100" name="Text 21"/>
          <p:cNvSpPr/>
          <p:nvPr/>
        </p:nvSpPr>
        <p:spPr>
          <a:xfrm>
            <a:off x="877824" y="7095744"/>
            <a:ext cx="82296" cy="201168"/>
          </a:xfrm>
          <a:prstGeom prst="rect">
            <a:avLst/>
          </a:prstGeom>
          <a:noFill/>
          <a:ln/>
        </p:spPr>
        <p:txBody>
          <a:bodyPr wrap="none" lIns="0" tIns="0" rIns="0" bIns="0" rtlCol="0" anchor="ctr"/>
          <a:lstStyle/>
          <a:p>
            <a:pPr marL="0" indent="0" algn="l">
              <a:lnSpc>
                <a:spcPts val="1260"/>
              </a:lnSpc>
              <a:buNone/>
            </a:pPr>
            <a:endParaRPr lang="en-US" sz="1050" dirty="0"/>
          </a:p>
        </p:txBody>
      </p:sp>
      <p:sp>
        <p:nvSpPr>
          <p:cNvPr id="148" name="TextBox 147">
            <a:extLst>
              <a:ext uri="{FF2B5EF4-FFF2-40B4-BE49-F238E27FC236}">
                <a16:creationId xmlns:a16="http://schemas.microsoft.com/office/drawing/2014/main" id="{9B1E464A-A622-31D0-7815-4516FE7F9566}"/>
              </a:ext>
            </a:extLst>
          </p:cNvPr>
          <p:cNvSpPr txBox="1"/>
          <p:nvPr/>
        </p:nvSpPr>
        <p:spPr>
          <a:xfrm>
            <a:off x="795527" y="1075494"/>
            <a:ext cx="10456053" cy="6463308"/>
          </a:xfrm>
          <a:prstGeom prst="rect">
            <a:avLst/>
          </a:prstGeom>
          <a:noFill/>
        </p:spPr>
        <p:txBody>
          <a:bodyPr wrap="square">
            <a:spAutoFit/>
          </a:bodyPr>
          <a:lstStyle/>
          <a:p>
            <a:pPr marR="114300">
              <a:buNone/>
            </a:pPr>
            <a:r>
              <a:rPr lang="en-IN" b="1" dirty="0">
                <a:effectLst/>
                <a:latin typeface="思源黑体-Medium"/>
                <a:ea typeface="Times New Roman" panose="02020603050405020304" pitchFamily="18" charset="0"/>
                <a:cs typeface="Times New Roman" panose="02020603050405020304" pitchFamily="18" charset="0"/>
              </a:rPr>
              <a:t>1. User Module</a:t>
            </a:r>
            <a:endParaRPr lang="en-IN" dirty="0">
              <a:effectLst/>
              <a:latin typeface="思源黑体-Medium"/>
              <a:ea typeface="Bitstream Vera Sans"/>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b="1" dirty="0">
                <a:effectLst/>
                <a:latin typeface="思源黑体-Medium"/>
                <a:ea typeface="Times New Roman" panose="02020603050405020304" pitchFamily="18" charset="0"/>
                <a:cs typeface="Times New Roman" panose="02020603050405020304" pitchFamily="18" charset="0"/>
              </a:rPr>
              <a:t>Register/Login</a:t>
            </a:r>
            <a:r>
              <a:rPr lang="en-IN" dirty="0">
                <a:effectLst/>
                <a:latin typeface="思源黑体-Medium"/>
                <a:ea typeface="Times New Roman" panose="02020603050405020304" pitchFamily="18" charset="0"/>
                <a:cs typeface="Times New Roman" panose="02020603050405020304" pitchFamily="18" charset="0"/>
              </a:rPr>
              <a:t> with JWT-based session</a:t>
            </a:r>
            <a:endParaRPr lang="en-IN" dirty="0">
              <a:effectLst/>
              <a:latin typeface="思源黑体-Medium"/>
              <a:ea typeface="Bitstream Vera Sans"/>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dirty="0">
                <a:effectLst/>
                <a:latin typeface="思源黑体-Medium"/>
                <a:ea typeface="Times New Roman" panose="02020603050405020304" pitchFamily="18" charset="0"/>
                <a:cs typeface="Times New Roman" panose="02020603050405020304" pitchFamily="18" charset="0"/>
              </a:rPr>
              <a:t>View all businesses</a:t>
            </a:r>
            <a:endParaRPr lang="en-IN" dirty="0">
              <a:effectLst/>
              <a:latin typeface="思源黑体-Medium"/>
              <a:ea typeface="Bitstream Vera Sans"/>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dirty="0">
                <a:effectLst/>
                <a:latin typeface="思源黑体-Medium"/>
                <a:ea typeface="Times New Roman" panose="02020603050405020304" pitchFamily="18" charset="0"/>
                <a:cs typeface="Times New Roman" panose="02020603050405020304" pitchFamily="18" charset="0"/>
              </a:rPr>
              <a:t>View business details (services/products)</a:t>
            </a:r>
            <a:endParaRPr lang="en-IN" dirty="0">
              <a:effectLst/>
              <a:latin typeface="思源黑体-Medium"/>
              <a:ea typeface="Bitstream Vera Sans"/>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dirty="0">
                <a:effectLst/>
                <a:latin typeface="思源黑体-Medium"/>
                <a:ea typeface="Times New Roman" panose="02020603050405020304" pitchFamily="18" charset="0"/>
                <a:cs typeface="Times New Roman" panose="02020603050405020304" pitchFamily="18" charset="0"/>
              </a:rPr>
              <a:t>Book appointment, table, or order based on category</a:t>
            </a:r>
            <a:endParaRPr lang="en-IN" dirty="0">
              <a:effectLst/>
              <a:latin typeface="思源黑体-Medium"/>
              <a:ea typeface="Bitstream Vera Sans"/>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dirty="0">
                <a:effectLst/>
                <a:latin typeface="思源黑体-Medium"/>
                <a:ea typeface="Times New Roman" panose="02020603050405020304" pitchFamily="18" charset="0"/>
                <a:cs typeface="Times New Roman" panose="02020603050405020304" pitchFamily="18" charset="0"/>
              </a:rPr>
              <a:t>View all their bookings</a:t>
            </a:r>
            <a:endParaRPr lang="en-IN" dirty="0">
              <a:effectLst/>
              <a:latin typeface="思源黑体-Medium"/>
              <a:ea typeface="Bitstream Vera Sans"/>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dirty="0">
                <a:effectLst/>
                <a:latin typeface="思源黑体-Medium"/>
                <a:ea typeface="Times New Roman" panose="02020603050405020304" pitchFamily="18" charset="0"/>
                <a:cs typeface="Times New Roman" panose="02020603050405020304" pitchFamily="18" charset="0"/>
              </a:rPr>
              <a:t>Frontend built in React with </a:t>
            </a:r>
            <a:r>
              <a:rPr lang="en-IN" dirty="0" err="1">
                <a:effectLst/>
                <a:latin typeface="思源黑体-Medium"/>
                <a:ea typeface="Times New Roman" panose="02020603050405020304" pitchFamily="18" charset="0"/>
                <a:cs typeface="Times New Roman" panose="02020603050405020304" pitchFamily="18" charset="0"/>
              </a:rPr>
              <a:t>axios</a:t>
            </a:r>
            <a:r>
              <a:rPr lang="en-IN" dirty="0">
                <a:effectLst/>
                <a:latin typeface="思源黑体-Medium"/>
                <a:ea typeface="Times New Roman" panose="02020603050405020304" pitchFamily="18" charset="0"/>
                <a:cs typeface="Times New Roman" panose="02020603050405020304" pitchFamily="18" charset="0"/>
              </a:rPr>
              <a:t>, routing, and session logic</a:t>
            </a:r>
          </a:p>
          <a:p>
            <a:pPr marL="342900" lvl="0" indent="-342900">
              <a:buSzPts val="1000"/>
              <a:buFont typeface="Symbol" panose="05050102010706020507" pitchFamily="18" charset="2"/>
              <a:buChar char=""/>
              <a:tabLst>
                <a:tab pos="457200" algn="l"/>
              </a:tabLst>
            </a:pPr>
            <a:endParaRPr lang="en-IN" dirty="0">
              <a:effectLst/>
              <a:latin typeface="思源黑体-Medium"/>
              <a:ea typeface="Bitstream Vera Sans"/>
              <a:cs typeface="Times New Roman" panose="02020603050405020304" pitchFamily="18" charset="0"/>
            </a:endParaRPr>
          </a:p>
          <a:p>
            <a:pPr>
              <a:buNone/>
            </a:pPr>
            <a:r>
              <a:rPr lang="en-IN" b="1" dirty="0">
                <a:effectLst/>
                <a:latin typeface="思源黑体-Medium"/>
                <a:ea typeface="Times New Roman" panose="02020603050405020304" pitchFamily="18" charset="0"/>
                <a:cs typeface="Times New Roman" panose="02020603050405020304" pitchFamily="18" charset="0"/>
              </a:rPr>
              <a:t>2. Admin Module</a:t>
            </a:r>
            <a:endParaRPr lang="en-IN" dirty="0">
              <a:effectLst/>
              <a:latin typeface="思源黑体-Medium"/>
              <a:ea typeface="Bitstream Vera Sans"/>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dirty="0">
                <a:effectLst/>
                <a:latin typeface="思源黑体-Medium"/>
                <a:ea typeface="Times New Roman" panose="02020603050405020304" pitchFamily="18" charset="0"/>
                <a:cs typeface="Times New Roman" panose="02020603050405020304" pitchFamily="18" charset="0"/>
              </a:rPr>
              <a:t>Secure login for admin (handled on EJS panel)</a:t>
            </a:r>
            <a:endParaRPr lang="en-IN" dirty="0">
              <a:effectLst/>
              <a:latin typeface="思源黑体-Medium"/>
              <a:ea typeface="Bitstream Vera Sans"/>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dirty="0">
                <a:effectLst/>
                <a:latin typeface="思源黑体-Medium"/>
                <a:ea typeface="Times New Roman" panose="02020603050405020304" pitchFamily="18" charset="0"/>
                <a:cs typeface="Times New Roman" panose="02020603050405020304" pitchFamily="18" charset="0"/>
              </a:rPr>
              <a:t>Dashboard view: total businesses, services, appointments</a:t>
            </a:r>
            <a:endParaRPr lang="en-IN" dirty="0">
              <a:effectLst/>
              <a:latin typeface="思源黑体-Medium"/>
              <a:ea typeface="Bitstream Vera Sans"/>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dirty="0">
                <a:effectLst/>
                <a:latin typeface="思源黑体-Medium"/>
                <a:ea typeface="Times New Roman" panose="02020603050405020304" pitchFamily="18" charset="0"/>
                <a:cs typeface="Times New Roman" panose="02020603050405020304" pitchFamily="18" charset="0"/>
              </a:rPr>
              <a:t>Add/manage businesses</a:t>
            </a:r>
            <a:endParaRPr lang="en-IN" dirty="0">
              <a:effectLst/>
              <a:latin typeface="思源黑体-Medium"/>
              <a:ea typeface="Bitstream Vera Sans"/>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dirty="0">
                <a:effectLst/>
                <a:latin typeface="思源黑体-Medium"/>
                <a:ea typeface="Times New Roman" panose="02020603050405020304" pitchFamily="18" charset="0"/>
                <a:cs typeface="Times New Roman" panose="02020603050405020304" pitchFamily="18" charset="0"/>
              </a:rPr>
              <a:t>Add/manage products or services for each business</a:t>
            </a:r>
            <a:endParaRPr lang="en-IN" dirty="0">
              <a:effectLst/>
              <a:latin typeface="思源黑体-Medium"/>
              <a:ea typeface="Bitstream Vera Sans"/>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dirty="0">
                <a:effectLst/>
                <a:latin typeface="思源黑体-Medium"/>
                <a:ea typeface="Times New Roman" panose="02020603050405020304" pitchFamily="18" charset="0"/>
                <a:cs typeface="Times New Roman" panose="02020603050405020304" pitchFamily="18" charset="0"/>
              </a:rPr>
              <a:t>View and manage user appointments</a:t>
            </a:r>
            <a:endParaRPr lang="en-IN" dirty="0">
              <a:effectLst/>
              <a:latin typeface="思源黑体-Medium"/>
              <a:ea typeface="Bitstream Vera Sans"/>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dirty="0">
                <a:effectLst/>
                <a:latin typeface="思源黑体-Medium"/>
                <a:ea typeface="Times New Roman" panose="02020603050405020304" pitchFamily="18" charset="0"/>
                <a:cs typeface="Times New Roman" panose="02020603050405020304" pitchFamily="18" charset="0"/>
              </a:rPr>
              <a:t>Admin routes protected and organized using Express.js</a:t>
            </a:r>
          </a:p>
          <a:p>
            <a:pPr lvl="0">
              <a:buSzPts val="1000"/>
              <a:tabLst>
                <a:tab pos="457200" algn="l"/>
              </a:tabLst>
            </a:pPr>
            <a:endParaRPr lang="en-IN" dirty="0">
              <a:effectLst/>
              <a:latin typeface="思源黑体-Medium"/>
              <a:ea typeface="Bitstream Vera Sans"/>
              <a:cs typeface="Times New Roman" panose="02020603050405020304" pitchFamily="18" charset="0"/>
            </a:endParaRPr>
          </a:p>
          <a:p>
            <a:pPr>
              <a:buNone/>
            </a:pPr>
            <a:r>
              <a:rPr lang="en-IN" b="1" dirty="0">
                <a:effectLst/>
                <a:latin typeface="思源黑体-Medium"/>
                <a:ea typeface="Times New Roman" panose="02020603050405020304" pitchFamily="18" charset="0"/>
                <a:cs typeface="Times New Roman" panose="02020603050405020304" pitchFamily="18" charset="0"/>
              </a:rPr>
              <a:t>3. Business Module</a:t>
            </a:r>
            <a:endParaRPr lang="en-IN" dirty="0">
              <a:effectLst/>
              <a:latin typeface="思源黑体-Medium"/>
              <a:ea typeface="Bitstream Vera Sans"/>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dirty="0">
                <a:effectLst/>
                <a:latin typeface="思源黑体-Medium"/>
                <a:ea typeface="Times New Roman" panose="02020603050405020304" pitchFamily="18" charset="0"/>
                <a:cs typeface="Times New Roman" panose="02020603050405020304" pitchFamily="18" charset="0"/>
              </a:rPr>
              <a:t>Add new business (via Admin)</a:t>
            </a:r>
            <a:endParaRPr lang="en-IN" dirty="0">
              <a:effectLst/>
              <a:latin typeface="思源黑体-Medium"/>
              <a:ea typeface="Bitstream Vera Sans"/>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dirty="0">
                <a:effectLst/>
                <a:latin typeface="思源黑体-Medium"/>
                <a:ea typeface="Times New Roman" panose="02020603050405020304" pitchFamily="18" charset="0"/>
                <a:cs typeface="Times New Roman" panose="02020603050405020304" pitchFamily="18" charset="0"/>
              </a:rPr>
              <a:t>Each business has:</a:t>
            </a:r>
            <a:endParaRPr lang="en-IN" dirty="0">
              <a:effectLst/>
              <a:latin typeface="思源黑体-Medium"/>
              <a:ea typeface="Bitstream Vera Sans"/>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IN" dirty="0">
                <a:effectLst/>
                <a:latin typeface="思源黑体-Medium"/>
                <a:ea typeface="Times New Roman" panose="02020603050405020304" pitchFamily="18" charset="0"/>
                <a:cs typeface="Times New Roman" panose="02020603050405020304" pitchFamily="18" charset="0"/>
              </a:rPr>
              <a:t>Name, Description, Category</a:t>
            </a:r>
            <a:endParaRPr lang="en-IN" dirty="0">
              <a:effectLst/>
              <a:latin typeface="思源黑体-Medium"/>
              <a:ea typeface="Bitstream Vera Sans"/>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IN" dirty="0">
                <a:effectLst/>
                <a:latin typeface="思源黑体-Medium"/>
                <a:ea typeface="Times New Roman" panose="02020603050405020304" pitchFamily="18" charset="0"/>
                <a:cs typeface="Times New Roman" panose="02020603050405020304" pitchFamily="18" charset="0"/>
              </a:rPr>
              <a:t>Address, Phone, Map link, Social Media</a:t>
            </a:r>
            <a:endParaRPr lang="en-IN" dirty="0">
              <a:effectLst/>
              <a:latin typeface="思源黑体-Medium"/>
              <a:ea typeface="Bitstream Vera Sans"/>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dirty="0">
                <a:effectLst/>
                <a:latin typeface="思源黑体-Medium"/>
                <a:ea typeface="Times New Roman" panose="02020603050405020304" pitchFamily="18" charset="0"/>
                <a:cs typeface="Times New Roman" panose="02020603050405020304" pitchFamily="18" charset="0"/>
              </a:rPr>
              <a:t>Category determines how booking works (appointment/order/table)</a:t>
            </a:r>
            <a:endParaRPr lang="en-IN" dirty="0">
              <a:effectLst/>
              <a:latin typeface="思源黑体-Medium"/>
              <a:ea typeface="Bitstream Vera Sans"/>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dirty="0">
                <a:effectLst/>
                <a:latin typeface="思源黑体-Medium"/>
                <a:ea typeface="Times New Roman" panose="02020603050405020304" pitchFamily="18" charset="0"/>
                <a:cs typeface="Times New Roman" panose="02020603050405020304" pitchFamily="18" charset="0"/>
              </a:rPr>
              <a:t>Businesses are shown with clean cards on frontend</a:t>
            </a:r>
            <a:endParaRPr lang="en-IN" dirty="0">
              <a:effectLst/>
              <a:latin typeface="思源黑体-Medium"/>
              <a:ea typeface="Bitstream Vera Sans"/>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06B14-76CD-BDF5-07AF-A2F856C54989}"/>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8A8E83E1-13AF-2E37-67CB-4A4903C906FB}"/>
              </a:ext>
            </a:extLst>
          </p:cNvPr>
          <p:cNvPicPr>
            <a:picLocks noChangeAspect="1"/>
          </p:cNvPicPr>
          <p:nvPr/>
        </p:nvPicPr>
        <p:blipFill>
          <a:blip r:embed="rId2"/>
          <a:stretch>
            <a:fillRect/>
          </a:stretch>
        </p:blipFill>
        <p:spPr>
          <a:xfrm>
            <a:off x="0" y="0"/>
            <a:ext cx="14630400" cy="8229600"/>
          </a:xfrm>
          <a:prstGeom prst="rect">
            <a:avLst/>
          </a:prstGeom>
        </p:spPr>
      </p:pic>
      <p:sp>
        <p:nvSpPr>
          <p:cNvPr id="4" name="TextBox 3">
            <a:extLst>
              <a:ext uri="{FF2B5EF4-FFF2-40B4-BE49-F238E27FC236}">
                <a16:creationId xmlns:a16="http://schemas.microsoft.com/office/drawing/2014/main" id="{E8468A8F-63B2-9316-00F8-17287E3C7BBB}"/>
              </a:ext>
            </a:extLst>
          </p:cNvPr>
          <p:cNvSpPr txBox="1"/>
          <p:nvPr/>
        </p:nvSpPr>
        <p:spPr>
          <a:xfrm>
            <a:off x="914400" y="810667"/>
            <a:ext cx="8653346" cy="7340471"/>
          </a:xfrm>
          <a:prstGeom prst="rect">
            <a:avLst/>
          </a:prstGeom>
          <a:noFill/>
        </p:spPr>
        <p:txBody>
          <a:bodyPr wrap="square">
            <a:spAutoFit/>
          </a:bodyPr>
          <a:lstStyle/>
          <a:p>
            <a:pPr>
              <a:buNone/>
            </a:pPr>
            <a:r>
              <a:rPr lang="en-IN" b="1" dirty="0">
                <a:effectLst/>
                <a:latin typeface="思源黑体-Medium"/>
                <a:ea typeface="Times New Roman" panose="02020603050405020304" pitchFamily="18" charset="0"/>
                <a:cs typeface="Times New Roman" panose="02020603050405020304" pitchFamily="18" charset="0"/>
              </a:rPr>
              <a:t>4. Product/Service Module</a:t>
            </a:r>
            <a:endParaRPr lang="en-IN" dirty="0">
              <a:effectLst/>
              <a:latin typeface="思源黑体-Medium"/>
              <a:ea typeface="Bitstream Vera Sans"/>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dirty="0">
                <a:effectLst/>
                <a:latin typeface="思源黑体-Medium"/>
                <a:ea typeface="Times New Roman" panose="02020603050405020304" pitchFamily="18" charset="0"/>
                <a:cs typeface="Times New Roman" panose="02020603050405020304" pitchFamily="18" charset="0"/>
              </a:rPr>
              <a:t>Each product/service is </a:t>
            </a:r>
            <a:r>
              <a:rPr lang="en-IN" b="1" dirty="0">
                <a:effectLst/>
                <a:latin typeface="思源黑体-Medium"/>
                <a:ea typeface="Times New Roman" panose="02020603050405020304" pitchFamily="18" charset="0"/>
                <a:cs typeface="Times New Roman" panose="02020603050405020304" pitchFamily="18" charset="0"/>
              </a:rPr>
              <a:t>linked to a business</a:t>
            </a:r>
            <a:endParaRPr lang="en-IN" dirty="0">
              <a:effectLst/>
              <a:latin typeface="思源黑体-Medium"/>
              <a:ea typeface="Bitstream Vera Sans"/>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dirty="0">
                <a:effectLst/>
                <a:latin typeface="思源黑体-Medium"/>
                <a:ea typeface="Times New Roman" panose="02020603050405020304" pitchFamily="18" charset="0"/>
                <a:cs typeface="Times New Roman" panose="02020603050405020304" pitchFamily="18" charset="0"/>
              </a:rPr>
              <a:t>Added via admin panel</a:t>
            </a:r>
            <a:endParaRPr lang="en-IN" dirty="0">
              <a:effectLst/>
              <a:latin typeface="思源黑体-Medium"/>
              <a:ea typeface="Bitstream Vera Sans"/>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dirty="0">
                <a:effectLst/>
                <a:latin typeface="思源黑体-Medium"/>
                <a:ea typeface="Times New Roman" panose="02020603050405020304" pitchFamily="18" charset="0"/>
                <a:cs typeface="Times New Roman" panose="02020603050405020304" pitchFamily="18" charset="0"/>
              </a:rPr>
              <a:t>Shown in detail on business page</a:t>
            </a:r>
            <a:endParaRPr lang="en-IN" dirty="0">
              <a:effectLst/>
              <a:latin typeface="思源黑体-Medium"/>
              <a:ea typeface="Bitstream Vera Sans"/>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dirty="0">
                <a:effectLst/>
                <a:latin typeface="思源黑体-Medium"/>
                <a:ea typeface="Times New Roman" panose="02020603050405020304" pitchFamily="18" charset="0"/>
                <a:cs typeface="Times New Roman" panose="02020603050405020304" pitchFamily="18" charset="0"/>
              </a:rPr>
              <a:t>Used during appointment or product order flow</a:t>
            </a:r>
            <a:endParaRPr lang="en-IN" dirty="0">
              <a:effectLst/>
              <a:latin typeface="思源黑体-Medium"/>
              <a:ea typeface="Bitstream Vera Sans"/>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dirty="0">
                <a:effectLst/>
                <a:latin typeface="思源黑体-Medium"/>
                <a:ea typeface="Times New Roman" panose="02020603050405020304" pitchFamily="18" charset="0"/>
                <a:cs typeface="Times New Roman" panose="02020603050405020304" pitchFamily="18" charset="0"/>
              </a:rPr>
              <a:t>Supports price, description, and image fields</a:t>
            </a:r>
            <a:endParaRPr lang="en-IN" dirty="0">
              <a:effectLst/>
              <a:latin typeface="思源黑体-Medium"/>
              <a:ea typeface="Bitstream Vera Sans"/>
              <a:cs typeface="Times New Roman" panose="02020603050405020304" pitchFamily="18" charset="0"/>
            </a:endParaRPr>
          </a:p>
          <a:p>
            <a:pPr>
              <a:buNone/>
            </a:pPr>
            <a:r>
              <a:rPr lang="en-IN" dirty="0">
                <a:effectLst/>
                <a:latin typeface="思源黑体-Medium"/>
                <a:ea typeface="Times New Roman" panose="02020603050405020304" pitchFamily="18" charset="0"/>
                <a:cs typeface="Times New Roman" panose="02020603050405020304" pitchFamily="18" charset="0"/>
              </a:rPr>
              <a:t> </a:t>
            </a:r>
            <a:endParaRPr lang="en-IN" dirty="0">
              <a:effectLst/>
              <a:latin typeface="思源黑体-Medium"/>
              <a:ea typeface="Bitstream Vera Sans"/>
              <a:cs typeface="Times New Roman" panose="02020603050405020304" pitchFamily="18" charset="0"/>
            </a:endParaRPr>
          </a:p>
          <a:p>
            <a:pPr>
              <a:buNone/>
            </a:pPr>
            <a:r>
              <a:rPr lang="en-IN" b="1" dirty="0">
                <a:effectLst/>
                <a:latin typeface="思源黑体-Medium"/>
                <a:ea typeface="Times New Roman" panose="02020603050405020304" pitchFamily="18" charset="0"/>
                <a:cs typeface="Times New Roman" panose="02020603050405020304" pitchFamily="18" charset="0"/>
              </a:rPr>
              <a:t>5. Booking/Appointment Module</a:t>
            </a:r>
            <a:endParaRPr lang="en-IN" dirty="0">
              <a:effectLst/>
              <a:latin typeface="思源黑体-Medium"/>
              <a:ea typeface="Bitstream Vera Sans"/>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dirty="0">
                <a:effectLst/>
                <a:latin typeface="思源黑体-Medium"/>
                <a:ea typeface="Times New Roman" panose="02020603050405020304" pitchFamily="18" charset="0"/>
                <a:cs typeface="Times New Roman" panose="02020603050405020304" pitchFamily="18" charset="0"/>
              </a:rPr>
              <a:t>Users can make appointments/orders/bookings</a:t>
            </a:r>
            <a:endParaRPr lang="en-IN" dirty="0">
              <a:effectLst/>
              <a:latin typeface="思源黑体-Medium"/>
              <a:ea typeface="Bitstream Vera Sans"/>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dirty="0">
                <a:effectLst/>
                <a:latin typeface="思源黑体-Medium"/>
                <a:ea typeface="Times New Roman" panose="02020603050405020304" pitchFamily="18" charset="0"/>
                <a:cs typeface="Times New Roman" panose="02020603050405020304" pitchFamily="18" charset="0"/>
              </a:rPr>
              <a:t>Logic based on business category:</a:t>
            </a:r>
            <a:endParaRPr lang="en-IN" dirty="0">
              <a:effectLst/>
              <a:latin typeface="思源黑体-Medium"/>
              <a:ea typeface="Bitstream Vera Sans"/>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IN" b="1" dirty="0">
                <a:effectLst/>
                <a:latin typeface="思源黑体-Medium"/>
                <a:ea typeface="Times New Roman" panose="02020603050405020304" pitchFamily="18" charset="0"/>
                <a:cs typeface="Times New Roman" panose="02020603050405020304" pitchFamily="18" charset="0"/>
              </a:rPr>
              <a:t>Salon</a:t>
            </a:r>
            <a:r>
              <a:rPr lang="en-IN" dirty="0">
                <a:effectLst/>
                <a:latin typeface="思源黑体-Medium"/>
                <a:ea typeface="Times New Roman" panose="02020603050405020304" pitchFamily="18" charset="0"/>
                <a:cs typeface="Times New Roman" panose="02020603050405020304" pitchFamily="18" charset="0"/>
              </a:rPr>
              <a:t> = time-based appointment</a:t>
            </a:r>
            <a:endParaRPr lang="en-IN" dirty="0">
              <a:effectLst/>
              <a:latin typeface="思源黑体-Medium"/>
              <a:ea typeface="Bitstream Vera Sans"/>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IN" b="1" dirty="0">
                <a:effectLst/>
                <a:latin typeface="思源黑体-Medium"/>
                <a:ea typeface="Times New Roman" panose="02020603050405020304" pitchFamily="18" charset="0"/>
                <a:cs typeface="Times New Roman" panose="02020603050405020304" pitchFamily="18" charset="0"/>
              </a:rPr>
              <a:t>Restaurant</a:t>
            </a:r>
            <a:r>
              <a:rPr lang="en-IN" dirty="0">
                <a:effectLst/>
                <a:latin typeface="思源黑体-Medium"/>
                <a:ea typeface="Times New Roman" panose="02020603050405020304" pitchFamily="18" charset="0"/>
                <a:cs typeface="Times New Roman" panose="02020603050405020304" pitchFamily="18" charset="0"/>
              </a:rPr>
              <a:t> = date + time + number of people (table booking)</a:t>
            </a:r>
            <a:endParaRPr lang="en-IN" dirty="0">
              <a:effectLst/>
              <a:latin typeface="思源黑体-Medium"/>
              <a:ea typeface="Bitstream Vera Sans"/>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IN" b="1" dirty="0">
                <a:effectLst/>
                <a:latin typeface="思源黑体-Medium"/>
                <a:ea typeface="Times New Roman" panose="02020603050405020304" pitchFamily="18" charset="0"/>
                <a:cs typeface="Times New Roman" panose="02020603050405020304" pitchFamily="18" charset="0"/>
              </a:rPr>
              <a:t>Retail</a:t>
            </a:r>
            <a:r>
              <a:rPr lang="en-IN" dirty="0">
                <a:effectLst/>
                <a:latin typeface="思源黑体-Medium"/>
                <a:ea typeface="Times New Roman" panose="02020603050405020304" pitchFamily="18" charset="0"/>
                <a:cs typeface="Times New Roman" panose="02020603050405020304" pitchFamily="18" charset="0"/>
              </a:rPr>
              <a:t> = simple product order (no delivery)</a:t>
            </a:r>
            <a:endParaRPr lang="en-IN" dirty="0">
              <a:effectLst/>
              <a:latin typeface="思源黑体-Medium"/>
              <a:ea typeface="Bitstream Vera Sans"/>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dirty="0">
                <a:effectLst/>
                <a:latin typeface="思源黑体-Medium"/>
                <a:ea typeface="Times New Roman" panose="02020603050405020304" pitchFamily="18" charset="0"/>
                <a:cs typeface="Times New Roman" panose="02020603050405020304" pitchFamily="18" charset="0"/>
              </a:rPr>
              <a:t>Stored in MongoDB with relation to User &amp; Business</a:t>
            </a:r>
            <a:endParaRPr lang="en-IN" dirty="0">
              <a:effectLst/>
              <a:latin typeface="思源黑体-Medium"/>
              <a:ea typeface="Bitstream Vera Sans"/>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dirty="0">
                <a:effectLst/>
                <a:latin typeface="思源黑体-Medium"/>
                <a:ea typeface="Times New Roman" panose="02020603050405020304" pitchFamily="18" charset="0"/>
                <a:cs typeface="Times New Roman" panose="02020603050405020304" pitchFamily="18" charset="0"/>
              </a:rPr>
              <a:t>Admin can view all bookings in panel</a:t>
            </a:r>
          </a:p>
          <a:p>
            <a:pPr lvl="0">
              <a:buSzPts val="1000"/>
              <a:tabLst>
                <a:tab pos="457200" algn="l"/>
              </a:tabLst>
            </a:pPr>
            <a:endParaRPr lang="en-IN" dirty="0">
              <a:effectLst/>
              <a:latin typeface="思源黑体-Medium"/>
              <a:ea typeface="Bitstream Vera Sans"/>
              <a:cs typeface="Times New Roman" panose="02020603050405020304" pitchFamily="18" charset="0"/>
            </a:endParaRPr>
          </a:p>
          <a:p>
            <a:pPr>
              <a:buNone/>
            </a:pPr>
            <a:r>
              <a:rPr lang="en-IN" b="1" dirty="0">
                <a:effectLst/>
                <a:latin typeface="思源黑体-Medium"/>
                <a:ea typeface="Times New Roman" panose="02020603050405020304" pitchFamily="18" charset="0"/>
                <a:cs typeface="Times New Roman" panose="02020603050405020304" pitchFamily="18" charset="0"/>
              </a:rPr>
              <a:t>6. Category Module</a:t>
            </a:r>
            <a:endParaRPr lang="en-IN" dirty="0">
              <a:effectLst/>
              <a:latin typeface="思源黑体-Medium"/>
              <a:ea typeface="Bitstream Vera Sans"/>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dirty="0">
                <a:effectLst/>
                <a:latin typeface="思源黑体-Medium"/>
                <a:ea typeface="Times New Roman" panose="02020603050405020304" pitchFamily="18" charset="0"/>
                <a:cs typeface="Times New Roman" panose="02020603050405020304" pitchFamily="18" charset="0"/>
              </a:rPr>
              <a:t>Predefined business types:</a:t>
            </a:r>
            <a:endParaRPr lang="en-IN" dirty="0">
              <a:effectLst/>
              <a:latin typeface="思源黑体-Medium"/>
              <a:ea typeface="Bitstream Vera Sans"/>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IN" dirty="0">
                <a:effectLst/>
                <a:latin typeface="思源黑体-Medium"/>
                <a:ea typeface="Times New Roman" panose="02020603050405020304" pitchFamily="18" charset="0"/>
                <a:cs typeface="Times New Roman" panose="02020603050405020304" pitchFamily="18" charset="0"/>
              </a:rPr>
              <a:t>Salon, Restaurant, Café, Grocery, Doctor, etc.</a:t>
            </a:r>
            <a:endParaRPr lang="en-IN" dirty="0">
              <a:effectLst/>
              <a:latin typeface="思源黑体-Medium"/>
              <a:ea typeface="Bitstream Vera Sans"/>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dirty="0">
                <a:effectLst/>
                <a:latin typeface="思源黑体-Medium"/>
                <a:ea typeface="Times New Roman" panose="02020603050405020304" pitchFamily="18" charset="0"/>
                <a:cs typeface="Times New Roman" panose="02020603050405020304" pitchFamily="18" charset="0"/>
              </a:rPr>
              <a:t>Each category has a </a:t>
            </a:r>
            <a:r>
              <a:rPr lang="en-IN" b="1" dirty="0">
                <a:effectLst/>
                <a:latin typeface="思源黑体-Medium"/>
                <a:ea typeface="Times New Roman" panose="02020603050405020304" pitchFamily="18" charset="0"/>
                <a:cs typeface="Times New Roman" panose="02020603050405020304" pitchFamily="18" charset="0"/>
              </a:rPr>
              <a:t>booking type</a:t>
            </a:r>
            <a:r>
              <a:rPr lang="en-IN" dirty="0">
                <a:effectLst/>
                <a:latin typeface="思源黑体-Medium"/>
                <a:ea typeface="Times New Roman" panose="02020603050405020304" pitchFamily="18" charset="0"/>
                <a:cs typeface="Times New Roman" panose="02020603050405020304" pitchFamily="18" charset="0"/>
              </a:rPr>
              <a:t>:</a:t>
            </a:r>
            <a:endParaRPr lang="en-IN" dirty="0">
              <a:effectLst/>
              <a:latin typeface="思源黑体-Medium"/>
              <a:ea typeface="Bitstream Vera Sans"/>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IN" dirty="0">
                <a:effectLst/>
                <a:latin typeface="思源黑体-Medium"/>
                <a:ea typeface="Times New Roman" panose="02020603050405020304" pitchFamily="18" charset="0"/>
                <a:cs typeface="Times New Roman" panose="02020603050405020304" pitchFamily="18" charset="0"/>
              </a:rPr>
              <a:t>Appointment, Table, or Order</a:t>
            </a:r>
            <a:endParaRPr lang="en-IN" dirty="0">
              <a:effectLst/>
              <a:latin typeface="思源黑体-Medium"/>
              <a:ea typeface="Bitstream Vera Sans"/>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dirty="0">
                <a:effectLst/>
                <a:latin typeface="思源黑体-Medium"/>
                <a:ea typeface="Times New Roman" panose="02020603050405020304" pitchFamily="18" charset="0"/>
                <a:cs typeface="Times New Roman" panose="02020603050405020304" pitchFamily="18" charset="0"/>
              </a:rPr>
              <a:t>Used to drive logic in both backend &amp; frontend</a:t>
            </a:r>
            <a:endParaRPr lang="en-IN" dirty="0">
              <a:effectLst/>
              <a:latin typeface="思源黑体-Medium"/>
              <a:ea typeface="Bitstream Vera Sans"/>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dirty="0">
                <a:effectLst/>
                <a:latin typeface="思源黑体-Medium"/>
                <a:ea typeface="Times New Roman" panose="02020603050405020304" pitchFamily="18" charset="0"/>
                <a:cs typeface="Times New Roman" panose="02020603050405020304" pitchFamily="18" charset="0"/>
              </a:rPr>
              <a:t>Admin can fetch categories for dropdowns</a:t>
            </a:r>
            <a:endParaRPr lang="en-IN" dirty="0">
              <a:effectLst/>
              <a:latin typeface="思源黑体-Medium"/>
              <a:ea typeface="Bitstream Vera Sans"/>
              <a:cs typeface="Times New Roman" panose="02020603050405020304" pitchFamily="18" charset="0"/>
            </a:endParaRPr>
          </a:p>
          <a:p>
            <a:pPr marR="114300">
              <a:buNone/>
            </a:pPr>
            <a:r>
              <a:rPr lang="en-US" b="1" dirty="0">
                <a:effectLst/>
                <a:latin typeface="思源黑体-Medium"/>
                <a:ea typeface="Times New Roman" panose="02020603050405020304" pitchFamily="18" charset="0"/>
                <a:cs typeface="Times New Roman" panose="02020603050405020304" pitchFamily="18" charset="0"/>
              </a:rPr>
              <a:t> </a:t>
            </a:r>
            <a:endParaRPr lang="en-IN" dirty="0">
              <a:effectLst/>
              <a:latin typeface="思源黑体-Medium"/>
              <a:ea typeface="Bitstream Vera Sans"/>
              <a:cs typeface="Times New Roman" panose="02020603050405020304" pitchFamily="18" charset="0"/>
            </a:endParaRPr>
          </a:p>
          <a:p>
            <a:pPr marR="114300">
              <a:buNone/>
            </a:pP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200" dirty="0">
              <a:effectLst/>
              <a:latin typeface="Nimbus Roman No9 L"/>
              <a:ea typeface="Bitstream Vera Sans"/>
              <a:cs typeface="Times New Roman" panose="02020603050405020304" pitchFamily="18" charset="0"/>
            </a:endParaRPr>
          </a:p>
          <a:p>
            <a:pPr marR="114300">
              <a:buNone/>
            </a:pP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200" dirty="0">
              <a:effectLst/>
              <a:latin typeface="Nimbus Roman No9 L"/>
              <a:ea typeface="Bitstream Vera Sans"/>
              <a:cs typeface="Times New Roman" panose="02020603050405020304" pitchFamily="18" charset="0"/>
            </a:endParaRPr>
          </a:p>
          <a:p>
            <a:pPr marR="114300">
              <a:buNone/>
            </a:pP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200" dirty="0">
              <a:effectLst/>
              <a:latin typeface="Nimbus Roman No9 L"/>
              <a:ea typeface="Bitstream Vera Sans"/>
              <a:cs typeface="Times New Roman" panose="02020603050405020304" pitchFamily="18" charset="0"/>
            </a:endParaRPr>
          </a:p>
        </p:txBody>
      </p:sp>
    </p:spTree>
    <p:extLst>
      <p:ext uri="{BB962C8B-B14F-4D97-AF65-F5344CB8AC3E}">
        <p14:creationId xmlns:p14="http://schemas.microsoft.com/office/powerpoint/2010/main" val="324202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5800" y="5806440"/>
            <a:ext cx="13267944" cy="27432"/>
          </a:xfrm>
          <a:prstGeom prst="rect">
            <a:avLst/>
          </a:prstGeom>
        </p:spPr>
      </p:pic>
      <p:sp>
        <p:nvSpPr>
          <p:cNvPr id="5" name="Text 0"/>
          <p:cNvSpPr/>
          <p:nvPr/>
        </p:nvSpPr>
        <p:spPr>
          <a:xfrm>
            <a:off x="685800" y="1773936"/>
            <a:ext cx="13267944" cy="1828800"/>
          </a:xfrm>
          <a:prstGeom prst="rect">
            <a:avLst/>
          </a:prstGeom>
          <a:noFill/>
          <a:ln/>
        </p:spPr>
        <p:txBody>
          <a:bodyPr wrap="none" lIns="0" tIns="0" rIns="0" bIns="0" rtlCol="0" anchor="ctr"/>
          <a:lstStyle/>
          <a:p>
            <a:pPr marL="0" indent="0" algn="l">
              <a:lnSpc>
                <a:spcPts val="14400"/>
              </a:lnSpc>
              <a:buNone/>
            </a:pPr>
            <a:r>
              <a:rPr lang="en-US" sz="11520" dirty="0">
                <a:solidFill>
                  <a:srgbClr val="315934"/>
                </a:solidFill>
                <a:latin typeface="思源黑体-Medium" pitchFamily="34" charset="0"/>
                <a:ea typeface="思源黑体-Medium" pitchFamily="34" charset="-122"/>
                <a:cs typeface="思源黑体-Medium" pitchFamily="34" charset="-120"/>
              </a:rPr>
              <a:t>03</a:t>
            </a:r>
            <a:endParaRPr lang="en-US" sz="11520" dirty="0"/>
          </a:p>
        </p:txBody>
      </p:sp>
      <p:sp>
        <p:nvSpPr>
          <p:cNvPr id="6" name="Text 1"/>
          <p:cNvSpPr/>
          <p:nvPr/>
        </p:nvSpPr>
        <p:spPr>
          <a:xfrm>
            <a:off x="685800" y="3822192"/>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7" name="Text 2"/>
          <p:cNvSpPr/>
          <p:nvPr/>
        </p:nvSpPr>
        <p:spPr>
          <a:xfrm>
            <a:off x="685800" y="4288536"/>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8" name="Text 3"/>
          <p:cNvSpPr/>
          <p:nvPr/>
        </p:nvSpPr>
        <p:spPr>
          <a:xfrm>
            <a:off x="685800" y="4745736"/>
            <a:ext cx="13267944" cy="841248"/>
          </a:xfrm>
          <a:prstGeom prst="rect">
            <a:avLst/>
          </a:prstGeom>
          <a:noFill/>
          <a:ln/>
        </p:spPr>
        <p:txBody>
          <a:bodyPr wrap="none" lIns="0" tIns="0" rIns="0" bIns="0" rtlCol="0" anchor="ctr"/>
          <a:lstStyle/>
          <a:p>
            <a:pPr marL="0" indent="0" algn="r">
              <a:lnSpc>
                <a:spcPts val="6620"/>
              </a:lnSpc>
              <a:buNone/>
            </a:pPr>
            <a:r>
              <a:rPr lang="en-US" sz="5290" dirty="0">
                <a:solidFill>
                  <a:srgbClr val="315934"/>
                </a:solidFill>
                <a:latin typeface="思源黑体-Medium" pitchFamily="34" charset="0"/>
                <a:ea typeface="思源黑体-Medium" pitchFamily="34" charset="-122"/>
                <a:cs typeface="思源黑体-Medium" pitchFamily="34" charset="-120"/>
              </a:rPr>
              <a:t>REVIEW OF LITERATURE</a:t>
            </a:r>
            <a:endParaRPr lang="en-US" sz="5290" dirty="0"/>
          </a:p>
        </p:txBody>
      </p:sp>
      <p:sp>
        <p:nvSpPr>
          <p:cNvPr id="9" name="Text 4"/>
          <p:cNvSpPr/>
          <p:nvPr/>
        </p:nvSpPr>
        <p:spPr>
          <a:xfrm>
            <a:off x="685800" y="6053328"/>
            <a:ext cx="13267944" cy="201168"/>
          </a:xfrm>
          <a:prstGeom prst="rect">
            <a:avLst/>
          </a:prstGeom>
          <a:noFill/>
          <a:ln/>
        </p:spPr>
        <p:txBody>
          <a:bodyPr wrap="none" lIns="0" tIns="0" rIns="0" bIns="0" rtlCol="0" anchor="ctr"/>
          <a:lstStyle/>
          <a:p>
            <a:pPr marL="0" indent="0" algn="l">
              <a:lnSpc>
                <a:spcPts val="1530"/>
              </a:lnSpc>
              <a:buNone/>
            </a:pPr>
            <a:r>
              <a:rPr lang="en-US" sz="1220" dirty="0">
                <a:solidFill>
                  <a:srgbClr val="585958"/>
                </a:solidFill>
                <a:latin typeface="思源黑体-Medium" pitchFamily="34" charset="0"/>
                <a:ea typeface="思源黑体-Medium" pitchFamily="34" charset="-122"/>
                <a:cs typeface="思源黑体-Medium" pitchFamily="34" charset="-120"/>
              </a:rPr>
              <a:t> </a:t>
            </a:r>
            <a:endParaRPr lang="en-US" sz="122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TotalTime>
  <Words>2764</Words>
  <Application>Microsoft Office PowerPoint</Application>
  <PresentationFormat>Custom</PresentationFormat>
  <Paragraphs>549</Paragraphs>
  <Slides>46</Slides>
  <Notes>36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Courier New</vt:lpstr>
      <vt:lpstr>Nimbus Roman No9 L</vt:lpstr>
      <vt:lpstr>Symbol</vt:lpstr>
      <vt:lpstr>Times New Roman</vt:lpstr>
      <vt:lpstr>思源黑体-Medium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GONDALIYA DIVYESH</cp:lastModifiedBy>
  <cp:revision>23</cp:revision>
  <dcterms:created xsi:type="dcterms:W3CDTF">2025-08-23T07:23:28Z</dcterms:created>
  <dcterms:modified xsi:type="dcterms:W3CDTF">2025-08-23T10:07:48Z</dcterms:modified>
</cp:coreProperties>
</file>